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708" r:id="rId2"/>
    <p:sldMasterId id="2147483732" r:id="rId3"/>
    <p:sldMasterId id="2147483756" r:id="rId4"/>
    <p:sldMasterId id="2147483780" r:id="rId5"/>
    <p:sldMasterId id="2147483828" r:id="rId6"/>
    <p:sldMasterId id="2147483660" r:id="rId7"/>
    <p:sldMasterId id="2147483672" r:id="rId8"/>
    <p:sldMasterId id="2147483696" r:id="rId9"/>
    <p:sldMasterId id="2147483744" r:id="rId10"/>
    <p:sldMasterId id="2147483720" r:id="rId11"/>
    <p:sldMasterId id="2147483768" r:id="rId12"/>
    <p:sldMasterId id="2147483792" r:id="rId13"/>
    <p:sldMasterId id="2147483804" r:id="rId14"/>
    <p:sldMasterId id="2147483816" r:id="rId15"/>
  </p:sldMasterIdLst>
  <p:notesMasterIdLst>
    <p:notesMasterId r:id="rId33"/>
  </p:notesMasterIdLst>
  <p:handoutMasterIdLst>
    <p:handoutMasterId r:id="rId34"/>
  </p:handoutMasterIdLst>
  <p:sldIdLst>
    <p:sldId id="406" r:id="rId16"/>
    <p:sldId id="422" r:id="rId17"/>
    <p:sldId id="423" r:id="rId18"/>
    <p:sldId id="424" r:id="rId19"/>
    <p:sldId id="425" r:id="rId20"/>
    <p:sldId id="426" r:id="rId21"/>
    <p:sldId id="427" r:id="rId22"/>
    <p:sldId id="428" r:id="rId23"/>
    <p:sldId id="429" r:id="rId24"/>
    <p:sldId id="430" r:id="rId25"/>
    <p:sldId id="431" r:id="rId26"/>
    <p:sldId id="432" r:id="rId27"/>
    <p:sldId id="433" r:id="rId28"/>
    <p:sldId id="434" r:id="rId29"/>
    <p:sldId id="435" r:id="rId30"/>
    <p:sldId id="436" r:id="rId31"/>
    <p:sldId id="27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362F"/>
    <a:srgbClr val="28CC28"/>
    <a:srgbClr val="5AB939"/>
    <a:srgbClr val="00FFFF"/>
    <a:srgbClr val="C78681"/>
    <a:srgbClr val="35B6E7"/>
    <a:srgbClr val="ECD7D5"/>
    <a:srgbClr val="C92626"/>
    <a:srgbClr val="CD857F"/>
    <a:srgbClr val="BE1A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59"/>
    <p:restoredTop sz="90428"/>
  </p:normalViewPr>
  <p:slideViewPr>
    <p:cSldViewPr snapToGrid="0" snapToObjects="1">
      <p:cViewPr varScale="1">
        <p:scale>
          <a:sx n="58" d="100"/>
          <a:sy n="58" d="100"/>
        </p:scale>
        <p:origin x="1224" y="44"/>
      </p:cViewPr>
      <p:guideLst>
        <p:guide orient="horz" pos="2160"/>
        <p:guide pos="5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70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6CF495-517A-DB4A-851A-531FD6978A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2236E0-E120-1E43-A670-31CA964BFA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8A182-79C5-774A-B806-6FE08AD945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58C0C-430C-7D40-A74D-048293F73C2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F285F55-515A-D143-9F8D-5CF6D4031A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5F550-B0C5-2C48-8A0E-CBB3E403107D}" type="datetimeFigureOut">
              <a:rPr lang="en-US" smtClean="0"/>
              <a:t>9/13/2018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73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998AF-F1B1-6B4D-B681-2A4447443EF2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3A6A7-490A-FA4A-8683-4B5EC5BB1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7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A6A7-490A-FA4A-8683-4B5EC5BB14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5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424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621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649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375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008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056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623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285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18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150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A6A7-490A-FA4A-8683-4B5EC5BB14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50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358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490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488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520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BFDB-0CD8-064B-9672-9E7030B0C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12C4A3-05F1-4243-B9B4-004623D74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18E76-E301-494C-AEC7-0B3AE79E3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344C3-C753-B548-9E23-F88D6D42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37EFD-CF05-E54F-B009-B8B1EFA7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05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2A1B6-987B-0049-B141-BF5A9108A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3CD01-2DB0-CE42-8BEB-1C0514FD3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E5C5A-504A-A849-9433-FD6A59E73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2AA85-2C20-F842-ADF9-3E7E6CD4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98366-1FD2-1F48-8325-E0910A02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842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769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941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62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871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055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692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54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462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582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40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7877A5-8540-F54E-9AE1-FFCC8C387D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E17F72-81D9-0749-AEA4-184AD7920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FFEB6-26E3-BE43-9963-4D9C8FC4C2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11FB2-1D1B-014E-96D7-38B0DD88D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C1984-E3F7-B743-90AB-8278D6103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560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61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621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562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360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746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27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531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996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637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38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855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005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719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095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608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016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474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337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546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29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4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040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783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750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838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025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349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007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725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8124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94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3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047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931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052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988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817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724F-11A9-1644-8FE4-865D997FE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45ED5-A8AD-4C4E-8CA9-20EB8EE44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C8471-9396-6541-B405-C6B43CCD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8B182-2741-764D-BC52-BEBBF19B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7A7E2-9197-644A-918D-191B44E9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488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4FADF-508B-F244-8281-B72C058B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CE4D1-FA84-944C-BCE4-FED4691CD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D0680-A0A3-4E43-BB70-15CC75BD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6377D-7D1E-B04B-A315-B5F1DAEA0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E2ECA-1746-274B-A139-8242B20F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143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2168A-8643-9C42-BFD8-E2F40FE3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D066-06D0-6A45-907B-73F6D8C66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08F19-7B08-2943-9E2B-69AD8E14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056FC-1721-B848-A801-14CD3F1F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EA64C-537D-FA46-A918-60E6484F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41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24844-8D79-444D-9AD4-3E6BF7F1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4FCD6-4519-664F-A8C0-C5E0DE443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997B3-4EF1-5947-B2E4-5CBD64532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DED67-277D-494C-893A-63AB4513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D87B-F3C5-964B-B6D6-CC0C6803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04994-350F-794D-9D2C-F7CF79773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369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ED82-26E5-9C4B-B6B9-C098FAB6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12130-2E59-894B-9680-963E55E3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7F4DB7-8268-FE49-A4DA-F89BA01D2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C76F6-C96C-DF48-BEB3-C7F9146E8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12A6E0-1DCC-F64B-A0BE-8E6430687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D32A0-0D85-B044-8165-5D970C2F0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891D23-C3D8-844D-8DA6-B4E6A1997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33D89-2500-604F-A508-6EA682FF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487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616E0-3FC4-544F-AB0F-7EEEB9CF9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AAB1C6-2FA0-CD46-AB3A-17992B0D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3DC04-7A54-3848-B5B8-C27777401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3A263-BA38-DD47-9C47-B9EFD48A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7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3432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9D85E-A9CC-B146-AFBD-5FF435C7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AF481-3933-474A-B14F-4B295086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C81FD-0AE8-BC49-A65C-C35B33AB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595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6A673-EFC2-0440-B1D1-01FB1999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15BEB-E444-7647-ACA3-31DDC537E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BBAB-2FE6-4040-BD6F-D1C1E3714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7A34B-B8CE-C34F-8DD9-4A2716ED9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EB068-52F8-964C-918B-013D5CB9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8CE97-2DFB-E041-9C0A-0764FF75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348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E642-BB48-EF4A-871C-B21EF485F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18930-9F4B-A94E-B21B-4B45D98FA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4EE60-9EB9-834B-93F6-ECA00AE3B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59D9C-2492-C949-8243-2A05AEC3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88E54-0E55-574D-B2D7-1ED26307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9BF9A-0EB3-1C4E-8DF3-06504135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48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490A-A2A2-584C-9720-1214777C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72ABD-E6B3-A047-9238-C47A46F84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256E5-C0A5-F34C-AE8F-01790AA7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C02E2-B2BC-6F42-95F6-711F12E8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C6252-27C1-534C-85F5-6B54E43C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8617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2CD41F-40B0-D842-BB10-D873A9B13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84E5C-818E-3142-ADA1-DE0F70B05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CB942-D209-4A46-B04F-27659052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24CFD-83CF-1949-BD14-630088FE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7C166-628C-6244-B138-2FDC998B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0960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724F-11A9-1644-8FE4-865D997FE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45ED5-A8AD-4C4E-8CA9-20EB8EE44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C8471-9396-6541-B405-C6B43CCD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8B182-2741-764D-BC52-BEBBF19B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7A7E2-9197-644A-918D-191B44E9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66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4FADF-508B-F244-8281-B72C058B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CE4D1-FA84-944C-BCE4-FED4691CD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D0680-A0A3-4E43-BB70-15CC75BD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6377D-7D1E-B04B-A315-B5F1DAEA0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E2ECA-1746-274B-A139-8242B20F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462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2168A-8643-9C42-BFD8-E2F40FE3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D066-06D0-6A45-907B-73F6D8C66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08F19-7B08-2943-9E2B-69AD8E14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056FC-1721-B848-A801-14CD3F1F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EA64C-537D-FA46-A918-60E6484F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9397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24844-8D79-444D-9AD4-3E6BF7F1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4FCD6-4519-664F-A8C0-C5E0DE443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997B3-4EF1-5947-B2E4-5CBD64532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DED67-277D-494C-893A-63AB4513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D87B-F3C5-964B-B6D6-CC0C6803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04994-350F-794D-9D2C-F7CF79773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5011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ED82-26E5-9C4B-B6B9-C098FAB6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12130-2E59-894B-9680-963E55E3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7F4DB7-8268-FE49-A4DA-F89BA01D2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C76F6-C96C-DF48-BEB3-C7F9146E8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12A6E0-1DCC-F64B-A0BE-8E6430687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D32A0-0D85-B044-8165-5D970C2F0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891D23-C3D8-844D-8DA6-B4E6A1997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33D89-2500-604F-A508-6EA682FF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60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799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616E0-3FC4-544F-AB0F-7EEEB9CF9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AAB1C6-2FA0-CD46-AB3A-17992B0D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3DC04-7A54-3848-B5B8-C27777401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3A263-BA38-DD47-9C47-B9EFD48A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100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9D85E-A9CC-B146-AFBD-5FF435C7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AF481-3933-474A-B14F-4B295086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C81FD-0AE8-BC49-A65C-C35B33AB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774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6A673-EFC2-0440-B1D1-01FB1999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15BEB-E444-7647-ACA3-31DDC537E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BBAB-2FE6-4040-BD6F-D1C1E3714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7A34B-B8CE-C34F-8DD9-4A2716ED9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EB068-52F8-964C-918B-013D5CB9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8CE97-2DFB-E041-9C0A-0764FF75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4376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E642-BB48-EF4A-871C-B21EF485F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18930-9F4B-A94E-B21B-4B45D98FA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4EE60-9EB9-834B-93F6-ECA00AE3B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59D9C-2492-C949-8243-2A05AEC3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88E54-0E55-574D-B2D7-1ED26307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9BF9A-0EB3-1C4E-8DF3-06504135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562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490A-A2A2-584C-9720-1214777C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72ABD-E6B3-A047-9238-C47A46F84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256E5-C0A5-F34C-AE8F-01790AA7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C02E2-B2BC-6F42-95F6-711F12E8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C6252-27C1-534C-85F5-6B54E43C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850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2CD41F-40B0-D842-BB10-D873A9B13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84E5C-818E-3142-ADA1-DE0F70B05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CB942-D209-4A46-B04F-27659052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24CFD-83CF-1949-BD14-630088FE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7C166-628C-6244-B138-2FDC998B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54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3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78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D4660-2AFE-714D-8458-8ED804BD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A8766-9662-934C-8671-AC641BDB9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E4D45-2752-3D46-A264-365603644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9B10-03FB-BF48-BEAE-8795BA0F4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0AB7E-592E-A246-9411-D05688A93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19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81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47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66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59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46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17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36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5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2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1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378C0-D223-5A45-8DEC-72F6F7EB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9E6BB-C73D-474D-8FE2-8799BAD4F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3F62D-86D6-1443-8E3D-6767EE2D0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FF18D-DFE0-3746-A56E-827798218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11E83-F346-2347-848B-0DEB3E14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2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68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57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32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2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85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830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44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297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5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A762E-E3C6-6F46-8066-286627DFB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ECC63-A1FE-4E47-B09D-4A5AC797F1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BFD8D-4AA0-D340-AD6F-7D28FBB2B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D4E3C8-AFC1-A144-ABE7-5ADCEB837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474B4-835F-5240-9225-B3160C29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717B8-4A1A-9343-B4DA-63840032E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032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723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05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054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11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570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110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49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9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133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66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3BA96-EEA0-F84C-803B-A5017054A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0EEA3-5399-5241-8431-A451A81E5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6EDECA-CDA2-6440-9F43-881B2C747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AEE42-2119-CD4D-8CE2-250EFB7CF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48F738-EF42-E549-A30C-3CE5D9A00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057F6C-B70D-8E4D-AA0E-862B97BE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2A071-E422-E548-8E11-F49AB4B75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4F317-94A6-6B44-A89B-5C87BDD11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029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39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47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236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482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091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591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72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383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671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1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1BA6-9B27-8D48-B7CD-425ABF2F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04C25A-6350-C541-A01B-117D10D33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F05B4-8AF7-7B47-920A-3C772955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E42C29-0507-2A40-B057-A4A8BF09C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653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938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570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079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61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216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469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723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2337C-089B-AA4A-8F2B-4A7964D8C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25BAA2-98CA-274D-B30C-269BF66B9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94009-D101-2F4F-A6C9-28EBC6BBD3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668C9-7F79-094B-95FD-B7D294F92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4997-666B-0041-8DB6-09392674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90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DDA0-2C2A-1A49-82E9-C7F1F295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14D2D-4B98-0144-97AF-F794DC0B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8D608-CD5C-5D43-BFFB-3B67DDC72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8B77E-3E58-9644-9F2A-F5CADEFD9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F3CE1-71F3-0E4E-8CE6-FAA66871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018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3FE93-7EDE-724D-BF2D-D7993ADE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53A29-1DCF-6D49-8A49-629DD7AF9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272AC-D8CD-414C-A7D5-99EEA9C4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36843-BA41-1F47-8C37-AD41EC499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25D5F-38F9-0A45-B409-96FE1DD8D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0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281CE-452D-EA4C-B05A-C86DD8068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BF05F8-030C-E948-8E5C-BC9AD2C91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7D98E-E019-1041-9747-4DC514AF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629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AC3F-3055-8D41-A201-97A248757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33D67-247E-E14A-B4E3-BFBC40346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294968-7DE3-3548-81D9-9EAF606E1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D0A7A5-4981-3048-A2DA-B368C6079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8E2A1F-7875-5C4D-A638-A826A632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46B34-7998-A747-B1B2-9B49356C2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786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8B4B0-5112-FF4C-BA34-498C6AD09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EA86D-C439-D04A-B9A3-FBC7772C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E9444-FCE3-B540-B1D2-B7DD857E3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514EF9-E57A-794A-A3B3-261C235EB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D325F5-172B-1844-B319-D4E9C48CBF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84038D-8636-F94A-BAEB-C2D540087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5B3AC8-5D90-DD46-A86C-661F79499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EAFED7-075D-6347-9927-A2538700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380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E7B9-73C9-194E-9716-223DF50C7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ADCEB-D55B-744F-9634-2CC3B851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2065C-B575-344F-B7E3-8190EAF2D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0BF58-C427-0D43-AF89-64A9FEAB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499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6AE105-43E9-AF44-AF80-98CF4794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E0C4AA-74D2-FD40-B144-A9279D5FE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1AAC4-D0EA-0945-A09D-F1F7FE5DE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896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4844-D280-7747-872A-F74D0EB1D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EBA31-9316-B543-AA64-1C9E288F7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F1499-3214-9045-827F-E83B7D539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1A8C5-7B9A-954D-A5D4-EEC1D4048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FDB93-247B-604A-92F9-8B4848B3D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8F1FF-F9F6-7D4D-B5AA-B613B413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27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FEF41-39B4-4642-8A43-B2F34D8D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7381A4-D5C9-714E-9A90-0380DB378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BA61D-5C8D-0640-BC0B-67B80ADE5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48577-A8D5-4440-B555-1A2E6FABE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1D3EC2-F465-5143-8628-F2538E97F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CFE9D-CBC8-1443-BC44-B28A43E28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871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A90ED-C5FD-3C4B-8D90-46D8EB1A9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EB2244-1603-C94C-B10F-6A6E6EDFD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8F65E-86D9-D74A-9027-FBA166C43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8BCB8-616B-AC45-A68E-6235A1135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86A4F-15AD-8D44-85FC-ACE5C4A35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251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375BF3-450F-D24F-BEF0-B20A140B50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D6CD68-917F-4741-8EFE-0DB977D27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FFB7D-81B3-5F41-B763-C94FC6F59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EE9A3-B842-A144-B2E4-9344D98EE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95D1A-A5F6-044E-B806-309A2F2D2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59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339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4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D7DF9-1A75-594F-85D8-4DA7A39A2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5C142-721A-2547-B4B8-3FDA3957A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A55B7-F274-5743-89FA-A432CDFFA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9A4AE-62A9-D24C-810B-B73D5D29C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4BCE5-45E7-6C48-9CD1-777A60B3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ABF74-2277-D147-A5AE-3E43C4FA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99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42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244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812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788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06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498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561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895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386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02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3E5F5-A8E6-7240-AE9C-42C8E7C8D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D26CC-D551-B14A-8A26-A8B62B11B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D46FCF-123C-A146-B441-016767D67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B13A5-4020-5547-9017-D64724D16D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84E43-EACE-EC44-AA6D-D9E83BB42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995FE-93B5-294B-8D4F-06474EC48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87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064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881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389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966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580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020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739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786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728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27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5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7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7">
            <a:extLst>
              <a:ext uri="{FF2B5EF4-FFF2-40B4-BE49-F238E27FC236}">
                <a16:creationId xmlns:a16="http://schemas.microsoft.com/office/drawing/2014/main" id="{C6C9E5B7-C62B-A349-9B92-337FB8066E0B}"/>
              </a:ext>
            </a:extLst>
          </p:cNvPr>
          <p:cNvSpPr/>
          <p:nvPr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553ED77E-7E52-5E4C-A77D-AB6421030DB7}"/>
              </a:ext>
            </a:extLst>
          </p:cNvPr>
          <p:cNvSpPr/>
          <p:nvPr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40CC91ED-8CB7-DF47-87E6-88DA86DD2E7B}"/>
              </a:ext>
            </a:extLst>
          </p:cNvPr>
          <p:cNvSpPr/>
          <p:nvPr userDrawn="1"/>
        </p:nvSpPr>
        <p:spPr>
          <a:xfrm rot="10800000">
            <a:off x="-3980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0CB6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5C63A649-2E2B-E949-9E0A-66C44F0FF3B0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200AEC62-402D-6F4B-965B-30EAB0B6D00D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5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5CB0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-3152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468" y="123602"/>
            <a:ext cx="578240" cy="57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DD0C1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DD0C1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DD0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DD0C1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2599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DD0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9292" y="123602"/>
            <a:ext cx="576592" cy="5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5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E775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2599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9292" y="124014"/>
            <a:ext cx="576592" cy="57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8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27357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2599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9292" y="124014"/>
            <a:ext cx="576592" cy="57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1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F1C9106F-920C-7644-B59F-D1439126C4C7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A5322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E06C51F8-F1AD-7B49-B488-500C9D37A671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ED038D72-6F11-C043-9F21-23EC07F97A11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CC9A6E-7B12-3F42-9E9C-605B82F687E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id="{02E7F303-E7A3-5043-8237-0C665D2EB724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DED9D8F-40F4-8741-B3C2-D5F286E9223F}"/>
              </a:ext>
            </a:extLst>
          </p:cNvPr>
          <p:cNvSpPr/>
          <p:nvPr userDrawn="1"/>
        </p:nvSpPr>
        <p:spPr>
          <a:xfrm rot="10800000">
            <a:off x="1423" y="2747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F5835E-8249-4641-97A2-13CE3AC36A79}"/>
              </a:ext>
            </a:extLst>
          </p:cNvPr>
          <p:cNvSpPr/>
          <p:nvPr userDrawn="1"/>
        </p:nvSpPr>
        <p:spPr>
          <a:xfrm>
            <a:off x="0" y="6631733"/>
            <a:ext cx="12192000" cy="27474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904016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Internal document-strictly confidential </a:t>
            </a:r>
            <a:endParaRPr lang="el-GR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67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F1C9106F-920C-7644-B59F-D1439126C4C7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E06C51F8-F1AD-7B49-B488-500C9D37A671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ED038D72-6F11-C043-9F21-23EC07F97A11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CC9A6E-7B12-3F42-9E9C-605B82F687E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id="{02E7F303-E7A3-5043-8237-0C665D2EB724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DED9D8F-40F4-8741-B3C2-D5F286E9223F}"/>
              </a:ext>
            </a:extLst>
          </p:cNvPr>
          <p:cNvSpPr/>
          <p:nvPr userDrawn="1"/>
        </p:nvSpPr>
        <p:spPr>
          <a:xfrm rot="10800000">
            <a:off x="1423" y="2747"/>
            <a:ext cx="1119511" cy="677612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5CB0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5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A5322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2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E775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1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27357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9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4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2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F8DA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F8DA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F8DA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-3152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468" y="123602"/>
            <a:ext cx="578241" cy="5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4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0CB6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-3152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468" y="123602"/>
            <a:ext cx="578240" cy="5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0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5.png"/><Relationship Id="rId3" Type="http://schemas.openxmlformats.org/officeDocument/2006/relationships/image" Target="../media/image3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jp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15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5.png"/><Relationship Id="rId5" Type="http://schemas.openxmlformats.org/officeDocument/2006/relationships/image" Target="../media/image37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15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58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15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A6DA0FA-878B-CD47-9A3C-CEB2A67100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33" b="1545"/>
          <a:stretch/>
        </p:blipFill>
        <p:spPr>
          <a:xfrm>
            <a:off x="6666248" y="-48552"/>
            <a:ext cx="5525752" cy="69719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B8C5F5-F40B-FB44-9EB2-A330057F4A2B}"/>
              </a:ext>
            </a:extLst>
          </p:cNvPr>
          <p:cNvSpPr/>
          <p:nvPr/>
        </p:nvSpPr>
        <p:spPr>
          <a:xfrm>
            <a:off x="1492908" y="1007115"/>
            <a:ext cx="3425916" cy="2937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46EA8-1B90-7844-B573-8F200C3D523B}"/>
              </a:ext>
            </a:extLst>
          </p:cNvPr>
          <p:cNvSpPr txBox="1"/>
          <p:nvPr/>
        </p:nvSpPr>
        <p:spPr>
          <a:xfrm>
            <a:off x="348325" y="2709944"/>
            <a:ext cx="903827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GB" sz="3600" b="1" dirty="0">
                <a:solidFill>
                  <a:srgbClr val="A53228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SELLING STORY</a:t>
            </a:r>
            <a:endParaRPr lang="en-US" sz="3600" b="1" dirty="0">
              <a:solidFill>
                <a:srgbClr val="A53228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DAF3D9-C665-9D41-92F7-C9C60743A873}"/>
              </a:ext>
            </a:extLst>
          </p:cNvPr>
          <p:cNvSpPr txBox="1"/>
          <p:nvPr/>
        </p:nvSpPr>
        <p:spPr>
          <a:xfrm>
            <a:off x="366513" y="3325925"/>
            <a:ext cx="6731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On The Go</a:t>
            </a:r>
            <a:br>
              <a:rPr lang="en-GB" sz="2000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 i="1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(Kiosk &amp; Gas Station)</a:t>
            </a:r>
            <a:endParaRPr lang="en-US" sz="2000" i="1" dirty="0">
              <a:solidFill>
                <a:srgbClr val="A5322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07C4C6B5-CDF6-374D-9CBE-9077B360EA7E}"/>
              </a:ext>
            </a:extLst>
          </p:cNvPr>
          <p:cNvSpPr/>
          <p:nvPr/>
        </p:nvSpPr>
        <p:spPr>
          <a:xfrm>
            <a:off x="10736635" y="439703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EE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2115B8-C727-8A44-960D-669E14D5C1C8}"/>
              </a:ext>
            </a:extLst>
          </p:cNvPr>
          <p:cNvCxnSpPr>
            <a:cxnSpLocks/>
          </p:cNvCxnSpPr>
          <p:nvPr/>
        </p:nvCxnSpPr>
        <p:spPr>
          <a:xfrm flipH="1">
            <a:off x="6087673" y="-69850"/>
            <a:ext cx="4094582" cy="6975475"/>
          </a:xfrm>
          <a:prstGeom prst="line">
            <a:avLst/>
          </a:prstGeom>
          <a:ln w="38100">
            <a:solidFill>
              <a:srgbClr val="A63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riangle 15">
            <a:extLst>
              <a:ext uri="{FF2B5EF4-FFF2-40B4-BE49-F238E27FC236}">
                <a16:creationId xmlns:a16="http://schemas.microsoft.com/office/drawing/2014/main" id="{CBE9B015-BF76-4749-9A28-464895909FDD}"/>
              </a:ext>
            </a:extLst>
          </p:cNvPr>
          <p:cNvSpPr/>
          <p:nvPr/>
        </p:nvSpPr>
        <p:spPr>
          <a:xfrm>
            <a:off x="11062825" y="472322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CC8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1" name="Triangle 15">
            <a:extLst>
              <a:ext uri="{FF2B5EF4-FFF2-40B4-BE49-F238E27FC236}">
                <a16:creationId xmlns:a16="http://schemas.microsoft.com/office/drawing/2014/main" id="{F95E680B-A5AA-5348-99AF-3218ED66508B}"/>
              </a:ext>
            </a:extLst>
          </p:cNvPr>
          <p:cNvSpPr/>
          <p:nvPr/>
        </p:nvSpPr>
        <p:spPr>
          <a:xfrm>
            <a:off x="11335541" y="5044068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2" name="Triangle 15">
            <a:extLst>
              <a:ext uri="{FF2B5EF4-FFF2-40B4-BE49-F238E27FC236}">
                <a16:creationId xmlns:a16="http://schemas.microsoft.com/office/drawing/2014/main" id="{49214882-D187-A24B-B87E-9EB5A266F0D6}"/>
              </a:ext>
            </a:extLst>
          </p:cNvPr>
          <p:cNvSpPr/>
          <p:nvPr/>
        </p:nvSpPr>
        <p:spPr>
          <a:xfrm flipH="1" flipV="1">
            <a:off x="-143579" y="-113585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EE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3" name="Triangle 15">
            <a:extLst>
              <a:ext uri="{FF2B5EF4-FFF2-40B4-BE49-F238E27FC236}">
                <a16:creationId xmlns:a16="http://schemas.microsoft.com/office/drawing/2014/main" id="{CE221CA2-C5C6-AC41-A589-81EC01BFC1F9}"/>
              </a:ext>
            </a:extLst>
          </p:cNvPr>
          <p:cNvSpPr/>
          <p:nvPr/>
        </p:nvSpPr>
        <p:spPr>
          <a:xfrm flipH="1" flipV="1">
            <a:off x="-451715" y="-29345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CC8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4" name="Triangle 15">
            <a:extLst>
              <a:ext uri="{FF2B5EF4-FFF2-40B4-BE49-F238E27FC236}">
                <a16:creationId xmlns:a16="http://schemas.microsoft.com/office/drawing/2014/main" id="{4C1392FA-9710-564E-AC70-B19A974871F5}"/>
              </a:ext>
            </a:extLst>
          </p:cNvPr>
          <p:cNvSpPr/>
          <p:nvPr/>
        </p:nvSpPr>
        <p:spPr>
          <a:xfrm flipH="1" flipV="1">
            <a:off x="-759851" y="-53816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DD8E63-74EB-5E4E-AF00-194039ECB16A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26" y="1496087"/>
            <a:ext cx="3567786" cy="1251815"/>
          </a:xfrm>
          <a:prstGeom prst="rect">
            <a:avLst/>
          </a:prstGeom>
        </p:spPr>
      </p:pic>
      <p:sp>
        <p:nvSpPr>
          <p:cNvPr id="25" name="Rectangle 3">
            <a:extLst>
              <a:ext uri="{FF2B5EF4-FFF2-40B4-BE49-F238E27FC236}">
                <a16:creationId xmlns:a16="http://schemas.microsoft.com/office/drawing/2014/main" id="{DE772FCC-C365-C64E-9D0E-5F51906089A7}"/>
              </a:ext>
            </a:extLst>
          </p:cNvPr>
          <p:cNvSpPr/>
          <p:nvPr/>
        </p:nvSpPr>
        <p:spPr>
          <a:xfrm>
            <a:off x="9006804" y="1007115"/>
            <a:ext cx="990623" cy="1245325"/>
          </a:xfrm>
          <a:custGeom>
            <a:avLst/>
            <a:gdLst>
              <a:gd name="connsiteX0" fmla="*/ 0 w 182880"/>
              <a:gd name="connsiteY0" fmla="*/ 0 h 944701"/>
              <a:gd name="connsiteX1" fmla="*/ 182880 w 182880"/>
              <a:gd name="connsiteY1" fmla="*/ 0 h 944701"/>
              <a:gd name="connsiteX2" fmla="*/ 182880 w 182880"/>
              <a:gd name="connsiteY2" fmla="*/ 944701 h 944701"/>
              <a:gd name="connsiteX3" fmla="*/ 0 w 182880"/>
              <a:gd name="connsiteY3" fmla="*/ 944701 h 944701"/>
              <a:gd name="connsiteX4" fmla="*/ 0 w 182880"/>
              <a:gd name="connsiteY4" fmla="*/ 0 h 944701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39188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14804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200296 w 391885"/>
              <a:gd name="connsiteY2" fmla="*/ 953410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714102"/>
              <a:gd name="connsiteY0" fmla="*/ 0 h 953410"/>
              <a:gd name="connsiteX1" fmla="*/ 714102 w 714102"/>
              <a:gd name="connsiteY1" fmla="*/ 8708 h 953410"/>
              <a:gd name="connsiteX2" fmla="*/ 200296 w 714102"/>
              <a:gd name="connsiteY2" fmla="*/ 953410 h 953410"/>
              <a:gd name="connsiteX3" fmla="*/ 0 w 714102"/>
              <a:gd name="connsiteY3" fmla="*/ 953410 h 953410"/>
              <a:gd name="connsiteX4" fmla="*/ 209005 w 714102"/>
              <a:gd name="connsiteY4" fmla="*/ 0 h 953410"/>
              <a:gd name="connsiteX0" fmla="*/ 209005 w 731519"/>
              <a:gd name="connsiteY0" fmla="*/ 0 h 953410"/>
              <a:gd name="connsiteX1" fmla="*/ 731519 w 731519"/>
              <a:gd name="connsiteY1" fmla="*/ 17416 h 953410"/>
              <a:gd name="connsiteX2" fmla="*/ 200296 w 731519"/>
              <a:gd name="connsiteY2" fmla="*/ 953410 h 953410"/>
              <a:gd name="connsiteX3" fmla="*/ 0 w 731519"/>
              <a:gd name="connsiteY3" fmla="*/ 953410 h 953410"/>
              <a:gd name="connsiteX4" fmla="*/ 209005 w 731519"/>
              <a:gd name="connsiteY4" fmla="*/ 0 h 953410"/>
              <a:gd name="connsiteX0" fmla="*/ 496388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496388 w 731519"/>
              <a:gd name="connsiteY4" fmla="*/ 8709 h 935994"/>
              <a:gd name="connsiteX0" fmla="*/ 522514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522514 w 731519"/>
              <a:gd name="connsiteY4" fmla="*/ 8709 h 935994"/>
              <a:gd name="connsiteX0" fmla="*/ 522514 w 740228"/>
              <a:gd name="connsiteY0" fmla="*/ 1 h 927286"/>
              <a:gd name="connsiteX1" fmla="*/ 740228 w 740228"/>
              <a:gd name="connsiteY1" fmla="*/ 0 h 927286"/>
              <a:gd name="connsiteX2" fmla="*/ 200296 w 740228"/>
              <a:gd name="connsiteY2" fmla="*/ 927286 h 927286"/>
              <a:gd name="connsiteX3" fmla="*/ 0 w 740228"/>
              <a:gd name="connsiteY3" fmla="*/ 927286 h 927286"/>
              <a:gd name="connsiteX4" fmla="*/ 522514 w 740228"/>
              <a:gd name="connsiteY4" fmla="*/ 1 h 927286"/>
              <a:gd name="connsiteX0" fmla="*/ 568234 w 740228"/>
              <a:gd name="connsiteY0" fmla="*/ 0 h 937082"/>
              <a:gd name="connsiteX1" fmla="*/ 740228 w 740228"/>
              <a:gd name="connsiteY1" fmla="*/ 9796 h 937082"/>
              <a:gd name="connsiteX2" fmla="*/ 200296 w 740228"/>
              <a:gd name="connsiteY2" fmla="*/ 937082 h 937082"/>
              <a:gd name="connsiteX3" fmla="*/ 0 w 740228"/>
              <a:gd name="connsiteY3" fmla="*/ 937082 h 937082"/>
              <a:gd name="connsiteX4" fmla="*/ 568234 w 740228"/>
              <a:gd name="connsiteY4" fmla="*/ 0 h 937082"/>
              <a:gd name="connsiteX0" fmla="*/ 561702 w 740228"/>
              <a:gd name="connsiteY0" fmla="*/ 0 h 940348"/>
              <a:gd name="connsiteX1" fmla="*/ 740228 w 740228"/>
              <a:gd name="connsiteY1" fmla="*/ 13062 h 940348"/>
              <a:gd name="connsiteX2" fmla="*/ 200296 w 740228"/>
              <a:gd name="connsiteY2" fmla="*/ 940348 h 940348"/>
              <a:gd name="connsiteX3" fmla="*/ 0 w 740228"/>
              <a:gd name="connsiteY3" fmla="*/ 940348 h 940348"/>
              <a:gd name="connsiteX4" fmla="*/ 561702 w 740228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200296 w 746760"/>
              <a:gd name="connsiteY2" fmla="*/ 940348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197031 w 746760"/>
              <a:gd name="connsiteY2" fmla="*/ 930551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55171 w 740229"/>
              <a:gd name="connsiteY0" fmla="*/ 0 h 930551"/>
              <a:gd name="connsiteX1" fmla="*/ 740229 w 740229"/>
              <a:gd name="connsiteY1" fmla="*/ 0 h 930551"/>
              <a:gd name="connsiteX2" fmla="*/ 190500 w 740229"/>
              <a:gd name="connsiteY2" fmla="*/ 930551 h 930551"/>
              <a:gd name="connsiteX3" fmla="*/ 0 w 740229"/>
              <a:gd name="connsiteY3" fmla="*/ 930551 h 930551"/>
              <a:gd name="connsiteX4" fmla="*/ 555171 w 740229"/>
              <a:gd name="connsiteY4" fmla="*/ 0 h 93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229" h="930551">
                <a:moveTo>
                  <a:pt x="555171" y="0"/>
                </a:moveTo>
                <a:lnTo>
                  <a:pt x="740229" y="0"/>
                </a:lnTo>
                <a:lnTo>
                  <a:pt x="190500" y="930551"/>
                </a:lnTo>
                <a:lnTo>
                  <a:pt x="0" y="930551"/>
                </a:lnTo>
                <a:lnTo>
                  <a:pt x="555171" y="0"/>
                </a:lnTo>
                <a:close/>
              </a:path>
            </a:pathLst>
          </a:cu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75">
            <a:extLst>
              <a:ext uri="{FF2B5EF4-FFF2-40B4-BE49-F238E27FC236}">
                <a16:creationId xmlns:a16="http://schemas.microsoft.com/office/drawing/2014/main" id="{DFC00E76-F30F-D74B-995D-A97C989B6DE5}"/>
              </a:ext>
            </a:extLst>
          </p:cNvPr>
          <p:cNvSpPr/>
          <p:nvPr/>
        </p:nvSpPr>
        <p:spPr>
          <a:xfrm>
            <a:off x="6804124" y="2419726"/>
            <a:ext cx="2362486" cy="3626672"/>
          </a:xfrm>
          <a:custGeom>
            <a:avLst/>
            <a:gdLst>
              <a:gd name="connsiteX0" fmla="*/ 0 w 181463"/>
              <a:gd name="connsiteY0" fmla="*/ 0 h 2654460"/>
              <a:gd name="connsiteX1" fmla="*/ 181463 w 181463"/>
              <a:gd name="connsiteY1" fmla="*/ 0 h 2654460"/>
              <a:gd name="connsiteX2" fmla="*/ 181463 w 181463"/>
              <a:gd name="connsiteY2" fmla="*/ 2654460 h 2654460"/>
              <a:gd name="connsiteX3" fmla="*/ 0 w 181463"/>
              <a:gd name="connsiteY3" fmla="*/ 2654460 h 2654460"/>
              <a:gd name="connsiteX4" fmla="*/ 0 w 181463"/>
              <a:gd name="connsiteY4" fmla="*/ 0 h 2654460"/>
              <a:gd name="connsiteX0" fmla="*/ 0 w 455783"/>
              <a:gd name="connsiteY0" fmla="*/ 0 h 2677320"/>
              <a:gd name="connsiteX1" fmla="*/ 455783 w 455783"/>
              <a:gd name="connsiteY1" fmla="*/ 2286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35743 w 455783"/>
              <a:gd name="connsiteY1" fmla="*/ 6532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91260 w 455783"/>
              <a:gd name="connsiteY1" fmla="*/ 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1574074 w 2029857"/>
              <a:gd name="connsiteY0" fmla="*/ 0 h 2706712"/>
              <a:gd name="connsiteX1" fmla="*/ 1765334 w 2029857"/>
              <a:gd name="connsiteY1" fmla="*/ 0 h 2706712"/>
              <a:gd name="connsiteX2" fmla="*/ 2029857 w 2029857"/>
              <a:gd name="connsiteY2" fmla="*/ 2677320 h 2706712"/>
              <a:gd name="connsiteX3" fmla="*/ 0 w 2029857"/>
              <a:gd name="connsiteY3" fmla="*/ 2706712 h 2706712"/>
              <a:gd name="connsiteX4" fmla="*/ 1574074 w 2029857"/>
              <a:gd name="connsiteY4" fmla="*/ 0 h 2706712"/>
              <a:gd name="connsiteX0" fmla="*/ 1574074 w 1765334"/>
              <a:gd name="connsiteY0" fmla="*/ 0 h 2709978"/>
              <a:gd name="connsiteX1" fmla="*/ 1765334 w 1765334"/>
              <a:gd name="connsiteY1" fmla="*/ 0 h 2709978"/>
              <a:gd name="connsiteX2" fmla="*/ 181463 w 1765334"/>
              <a:gd name="connsiteY2" fmla="*/ 2709978 h 2709978"/>
              <a:gd name="connsiteX3" fmla="*/ 0 w 1765334"/>
              <a:gd name="connsiteY3" fmla="*/ 2706712 h 2709978"/>
              <a:gd name="connsiteX4" fmla="*/ 1574074 w 1765334"/>
              <a:gd name="connsiteY4" fmla="*/ 0 h 2709978"/>
              <a:gd name="connsiteX0" fmla="*/ 1574074 w 1765334"/>
              <a:gd name="connsiteY0" fmla="*/ 0 h 2706712"/>
              <a:gd name="connsiteX1" fmla="*/ 1765334 w 1765334"/>
              <a:gd name="connsiteY1" fmla="*/ 0 h 2706712"/>
              <a:gd name="connsiteX2" fmla="*/ 184728 w 1765334"/>
              <a:gd name="connsiteY2" fmla="*/ 2703447 h 2706712"/>
              <a:gd name="connsiteX3" fmla="*/ 0 w 1765334"/>
              <a:gd name="connsiteY3" fmla="*/ 2706712 h 2706712"/>
              <a:gd name="connsiteX4" fmla="*/ 1574074 w 1765334"/>
              <a:gd name="connsiteY4" fmla="*/ 0 h 2706712"/>
              <a:gd name="connsiteX0" fmla="*/ 1574074 w 1765334"/>
              <a:gd name="connsiteY0" fmla="*/ 0 h 2706713"/>
              <a:gd name="connsiteX1" fmla="*/ 1765334 w 1765334"/>
              <a:gd name="connsiteY1" fmla="*/ 0 h 2706713"/>
              <a:gd name="connsiteX2" fmla="*/ 187994 w 1765334"/>
              <a:gd name="connsiteY2" fmla="*/ 2706713 h 2706713"/>
              <a:gd name="connsiteX3" fmla="*/ 0 w 1765334"/>
              <a:gd name="connsiteY3" fmla="*/ 2706712 h 2706713"/>
              <a:gd name="connsiteX4" fmla="*/ 1574074 w 1765334"/>
              <a:gd name="connsiteY4" fmla="*/ 0 h 2706713"/>
              <a:gd name="connsiteX0" fmla="*/ 1574074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74074 w 1765334"/>
              <a:gd name="connsiteY4" fmla="*/ 0 h 2709979"/>
              <a:gd name="connsiteX0" fmla="*/ 1587137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87137 w 1765334"/>
              <a:gd name="connsiteY4" fmla="*/ 0 h 270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334" h="2709979">
                <a:moveTo>
                  <a:pt x="1587137" y="0"/>
                </a:moveTo>
                <a:lnTo>
                  <a:pt x="1765334" y="0"/>
                </a:lnTo>
                <a:lnTo>
                  <a:pt x="178197" y="2709979"/>
                </a:lnTo>
                <a:lnTo>
                  <a:pt x="0" y="2706712"/>
                </a:lnTo>
                <a:lnTo>
                  <a:pt x="1587137" y="0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7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HOW IT WORKS – PROMO OFFERS</a:t>
            </a:r>
          </a:p>
        </p:txBody>
      </p:sp>
      <p:pic>
        <p:nvPicPr>
          <p:cNvPr id="10" name="Picture 9" descr="3.png">
            <a:extLst>
              <a:ext uri="{FF2B5EF4-FFF2-40B4-BE49-F238E27FC236}">
                <a16:creationId xmlns:a16="http://schemas.microsoft.com/office/drawing/2014/main" id="{45910AD8-685A-F247-A6F3-1F1EED9377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632" y="508677"/>
            <a:ext cx="589941" cy="68436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6B4FFE4-BEF4-944B-87E2-90AD87D02BC4}"/>
              </a:ext>
            </a:extLst>
          </p:cNvPr>
          <p:cNvSpPr txBox="1">
            <a:spLocks/>
          </p:cNvSpPr>
          <p:nvPr/>
        </p:nvSpPr>
        <p:spPr>
          <a:xfrm>
            <a:off x="832337" y="1163306"/>
            <a:ext cx="2406765" cy="295283"/>
          </a:xfrm>
          <a:prstGeom prst="rect">
            <a:avLst/>
          </a:prstGeom>
          <a:solidFill>
            <a:srgbClr val="A1362F"/>
          </a:solidFill>
          <a:ln>
            <a:solidFill>
              <a:srgbClr val="A1362F"/>
            </a:solidFill>
          </a:ln>
        </p:spPr>
        <p:txBody>
          <a:bodyPr lIns="36000" tIns="36000" rIns="36000" bIns="36000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600" b="1">
                <a:solidFill>
                  <a:srgbClr val="C0000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586021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6pPr>
            <a:lvl7pPr marL="117204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7pPr>
            <a:lvl8pPr marL="175806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8pPr>
            <a:lvl9pPr marL="234408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9pPr>
          </a:lstStyle>
          <a:p>
            <a:pPr lvl="0">
              <a:defRPr/>
            </a:pPr>
            <a:r>
              <a:rPr lang="en-US" sz="1400" b="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throughout the 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83CF14-5B63-C84D-BF8C-45FBB9710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147" t="11907" r="5367" b="14747"/>
          <a:stretch/>
        </p:blipFill>
        <p:spPr>
          <a:xfrm>
            <a:off x="4395787" y="1679199"/>
            <a:ext cx="3242853" cy="327546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A91941-476A-4F4F-A404-3C4606005EE6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6397235" y="1585269"/>
            <a:ext cx="339232" cy="256745"/>
          </a:xfrm>
          <a:prstGeom prst="line">
            <a:avLst/>
          </a:prstGeom>
          <a:ln w="317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E67E7E-5F0F-EE47-9A40-8A9C22CF8AB5}"/>
              </a:ext>
            </a:extLst>
          </p:cNvPr>
          <p:cNvCxnSpPr>
            <a:cxnSpLocks/>
          </p:cNvCxnSpPr>
          <p:nvPr/>
        </p:nvCxnSpPr>
        <p:spPr>
          <a:xfrm flipH="1" flipV="1">
            <a:off x="7169757" y="2325038"/>
            <a:ext cx="1414219" cy="490537"/>
          </a:xfrm>
          <a:prstGeom prst="line">
            <a:avLst/>
          </a:prstGeom>
          <a:ln w="317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475C07B-D665-8342-91A2-039CAA7D10D3}"/>
              </a:ext>
            </a:extLst>
          </p:cNvPr>
          <p:cNvCxnSpPr>
            <a:cxnSpLocks/>
          </p:cNvCxnSpPr>
          <p:nvPr/>
        </p:nvCxnSpPr>
        <p:spPr>
          <a:xfrm>
            <a:off x="7414064" y="3998030"/>
            <a:ext cx="1063045" cy="800893"/>
          </a:xfrm>
          <a:prstGeom prst="line">
            <a:avLst/>
          </a:prstGeom>
          <a:ln w="317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528DF5-5550-6A45-BDF2-AB46625E544C}"/>
              </a:ext>
            </a:extLst>
          </p:cNvPr>
          <p:cNvCxnSpPr>
            <a:cxnSpLocks/>
          </p:cNvCxnSpPr>
          <p:nvPr/>
        </p:nvCxnSpPr>
        <p:spPr>
          <a:xfrm flipH="1" flipV="1">
            <a:off x="3373756" y="3170391"/>
            <a:ext cx="1097005" cy="397801"/>
          </a:xfrm>
          <a:prstGeom prst="line">
            <a:avLst/>
          </a:prstGeom>
          <a:ln w="317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77FFE18-406D-F646-BB9F-6A5BEA3FB97D}"/>
              </a:ext>
            </a:extLst>
          </p:cNvPr>
          <p:cNvSpPr/>
          <p:nvPr/>
        </p:nvSpPr>
        <p:spPr>
          <a:xfrm>
            <a:off x="6736467" y="1285187"/>
            <a:ext cx="194361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 MEAL DEAL</a:t>
            </a:r>
            <a:br>
              <a:rPr lang="en-US" sz="9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with breakfast item for set price</a:t>
            </a:r>
          </a:p>
          <a:p>
            <a:pPr algn="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Drives association of food and drink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1E9FCE-7A7E-0346-AC78-5D97A04CF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0083" y="1351901"/>
            <a:ext cx="887061" cy="122148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0B772EC-F1E7-C84C-AC74-1DC0446664B0}"/>
              </a:ext>
            </a:extLst>
          </p:cNvPr>
          <p:cNvSpPr/>
          <p:nvPr/>
        </p:nvSpPr>
        <p:spPr>
          <a:xfrm>
            <a:off x="8229600" y="2716894"/>
            <a:ext cx="1690884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 DRINK DEAL</a:t>
            </a:r>
            <a:br>
              <a:rPr lang="en-US" sz="9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drink with chilled drink for set price to encourage ‘one for now, one for later</a:t>
            </a:r>
          </a:p>
          <a:p>
            <a:pPr algn="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Greater spend </a:t>
            </a:r>
            <a:b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head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EA10DA5-C858-FC47-AE24-B6C67D765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5916" y="2594756"/>
            <a:ext cx="853388" cy="115126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3406CCA-B94E-7C4E-8A73-0BC5871ABAEA}"/>
              </a:ext>
            </a:extLst>
          </p:cNvPr>
          <p:cNvSpPr/>
          <p:nvPr/>
        </p:nvSpPr>
        <p:spPr>
          <a:xfrm>
            <a:off x="8142513" y="3845076"/>
            <a:ext cx="1554073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VISIBILITY</a:t>
            </a:r>
            <a:br>
              <a:rPr lang="en-US" sz="9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 water display by coffee machine or till as reminder to pick up a water for later</a:t>
            </a:r>
          </a:p>
          <a:p>
            <a:pPr algn="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Drives </a:t>
            </a:r>
            <a:b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impulse purchase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467523C-2815-6B46-879B-D087F3B90EA2}"/>
              </a:ext>
            </a:extLst>
          </p:cNvPr>
          <p:cNvCxnSpPr>
            <a:cxnSpLocks/>
          </p:cNvCxnSpPr>
          <p:nvPr/>
        </p:nvCxnSpPr>
        <p:spPr>
          <a:xfrm flipH="1" flipV="1">
            <a:off x="7423358" y="2773499"/>
            <a:ext cx="1485363" cy="1071578"/>
          </a:xfrm>
          <a:prstGeom prst="line">
            <a:avLst/>
          </a:prstGeom>
          <a:ln w="317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D144F47D-D2C4-E748-9D3B-7C3F23417B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3949" y="3911005"/>
            <a:ext cx="721725" cy="101904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7A4A3AF-3035-7E4E-B67E-2205FBF5A4C3}"/>
              </a:ext>
            </a:extLst>
          </p:cNvPr>
          <p:cNvSpPr/>
          <p:nvPr/>
        </p:nvSpPr>
        <p:spPr>
          <a:xfrm>
            <a:off x="7865816" y="4799687"/>
            <a:ext cx="1631123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 MEAL DEAL</a:t>
            </a:r>
            <a:br>
              <a:rPr lang="en-US" sz="9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Coffee with chilled drink for set price to encourage 'one for now, one for later</a:t>
            </a:r>
          </a:p>
          <a:p>
            <a:pPr algn="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Encourages trade up from possible free of charge offering on site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F62F60C-59A4-9944-8C3E-23F591B20B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2662" y="5001145"/>
            <a:ext cx="882521" cy="115273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086B35E-D147-354F-A021-65A8B45F6321}"/>
              </a:ext>
            </a:extLst>
          </p:cNvPr>
          <p:cNvSpPr/>
          <p:nvPr/>
        </p:nvSpPr>
        <p:spPr>
          <a:xfrm>
            <a:off x="5005526" y="5112945"/>
            <a:ext cx="1730939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MULTI-PURCHASE OFFER</a:t>
            </a:r>
            <a:br>
              <a:rPr lang="en-US" sz="9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for 1 / 3 for 2 offer on drinks purchased between 10:00-11:00</a:t>
            </a:r>
          </a:p>
          <a:p>
            <a:pPr algn="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Drives incidence of priority categories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5C976AB-B099-A34D-A981-908E34C417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2277" y="4908534"/>
            <a:ext cx="770388" cy="109787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C4B374D-1B76-C149-8E73-2EFCD8E2FB0C}"/>
              </a:ext>
            </a:extLst>
          </p:cNvPr>
          <p:cNvSpPr/>
          <p:nvPr/>
        </p:nvSpPr>
        <p:spPr>
          <a:xfrm>
            <a:off x="2361582" y="5165209"/>
            <a:ext cx="1716750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 WITH PURCHASE</a:t>
            </a:r>
            <a:br>
              <a:rPr lang="en-US" sz="9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Purchasing a drink prints</a:t>
            </a:r>
          </a:p>
          <a:p>
            <a:pPr algn="r"/>
            <a:r>
              <a:rPr lang="en-US" sz="8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code on the receipt to download a mini game which only lasts 15mins. Additional codes make the game more challenging</a:t>
            </a:r>
          </a:p>
          <a:p>
            <a:pPr algn="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Drives repeat purchase and association of drinks with break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6AADA7E-4585-904F-AB6A-B4F5128173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0669" y="5025957"/>
            <a:ext cx="882521" cy="98764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43A52B6-42D6-3C40-BA42-262AE91ECD6D}"/>
              </a:ext>
            </a:extLst>
          </p:cNvPr>
          <p:cNvCxnSpPr>
            <a:cxnSpLocks/>
          </p:cNvCxnSpPr>
          <p:nvPr/>
        </p:nvCxnSpPr>
        <p:spPr>
          <a:xfrm flipH="1">
            <a:off x="3351195" y="4896557"/>
            <a:ext cx="328932" cy="253382"/>
          </a:xfrm>
          <a:prstGeom prst="line">
            <a:avLst/>
          </a:prstGeom>
          <a:ln w="317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006CFE7-09FC-5741-A95C-CE7017AFF031}"/>
              </a:ext>
            </a:extLst>
          </p:cNvPr>
          <p:cNvCxnSpPr>
            <a:cxnSpLocks/>
          </p:cNvCxnSpPr>
          <p:nvPr/>
        </p:nvCxnSpPr>
        <p:spPr>
          <a:xfrm flipH="1" flipV="1">
            <a:off x="7336702" y="4121492"/>
            <a:ext cx="5730" cy="749405"/>
          </a:xfrm>
          <a:prstGeom prst="line">
            <a:avLst/>
          </a:prstGeom>
          <a:ln w="317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B1460D7-9EC2-9444-8785-E4C5E4A4248A}"/>
              </a:ext>
            </a:extLst>
          </p:cNvPr>
          <p:cNvCxnSpPr>
            <a:cxnSpLocks/>
          </p:cNvCxnSpPr>
          <p:nvPr/>
        </p:nvCxnSpPr>
        <p:spPr>
          <a:xfrm flipH="1">
            <a:off x="3702463" y="4870897"/>
            <a:ext cx="3639968" cy="15669"/>
          </a:xfrm>
          <a:prstGeom prst="line">
            <a:avLst/>
          </a:prstGeom>
          <a:ln w="317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5602CC1-7FFA-5C4C-A2C9-B82780AEB5FC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7095429" y="4204361"/>
            <a:ext cx="12042" cy="704174"/>
          </a:xfrm>
          <a:prstGeom prst="line">
            <a:avLst/>
          </a:prstGeom>
          <a:ln w="317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BEDC37A3-E341-244A-AB2C-71E89E006419}"/>
              </a:ext>
            </a:extLst>
          </p:cNvPr>
          <p:cNvSpPr/>
          <p:nvPr/>
        </p:nvSpPr>
        <p:spPr>
          <a:xfrm>
            <a:off x="1349828" y="3954506"/>
            <a:ext cx="17697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TIMED DEAL ON DRINKS RANGE</a:t>
            </a:r>
            <a:br>
              <a:rPr lang="en-US" sz="9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1 drink, get second half price between 14.00-17.00</a:t>
            </a:r>
          </a:p>
          <a:p>
            <a:pPr algn="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Increased incidence at set time of day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E692810-D63F-FD46-9CE1-E854FA7A0951}"/>
              </a:ext>
            </a:extLst>
          </p:cNvPr>
          <p:cNvSpPr/>
          <p:nvPr/>
        </p:nvSpPr>
        <p:spPr>
          <a:xfrm>
            <a:off x="1948543" y="3062614"/>
            <a:ext cx="1501908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 SNACK DEAL</a:t>
            </a:r>
            <a:br>
              <a:rPr lang="en-US" sz="9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Snack and drink combo for set price</a:t>
            </a:r>
          </a:p>
          <a:p>
            <a:pPr algn="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Convenience and value drives purchase of drinks with snacks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08B9865-C3B5-B842-9E42-0FE45502475E}"/>
              </a:ext>
            </a:extLst>
          </p:cNvPr>
          <p:cNvSpPr/>
          <p:nvPr/>
        </p:nvSpPr>
        <p:spPr>
          <a:xfrm>
            <a:off x="2534990" y="1599858"/>
            <a:ext cx="2001824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PRIZE DRAW</a:t>
            </a:r>
            <a:br>
              <a:rPr lang="en-US" sz="9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receipt for a chance to win prizes in daily draw. Image recognition capabilities verifies validity of OTG retailer and drink. Prizes themed around breaks: free Adez / magazine subscription / weekend away / holiday</a:t>
            </a:r>
          </a:p>
          <a:p>
            <a:pPr algn="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Incentivizes purchase and associates drink with taking a break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21341E0-4DAB-E242-8ED2-D8765E8FF0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1681" y="3987418"/>
            <a:ext cx="561847" cy="7959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1549100-9FBC-D143-A458-03D14DF5A6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4585" y="2404565"/>
            <a:ext cx="788648" cy="1114985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3F2EA32-12E7-9749-9A1B-2C018EBA7EB0}"/>
              </a:ext>
            </a:extLst>
          </p:cNvPr>
          <p:cNvCxnSpPr>
            <a:cxnSpLocks/>
            <a:endCxn id="45" idx="3"/>
          </p:cNvCxnSpPr>
          <p:nvPr/>
        </p:nvCxnSpPr>
        <p:spPr>
          <a:xfrm flipH="1">
            <a:off x="3673528" y="3960622"/>
            <a:ext cx="945336" cy="424772"/>
          </a:xfrm>
          <a:prstGeom prst="line">
            <a:avLst/>
          </a:prstGeom>
          <a:ln w="317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4BA107E8-2989-244F-9321-DE52072B50E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5344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HOW IT WORKS – OPTIMUM PLACEMENT</a:t>
            </a:r>
          </a:p>
        </p:txBody>
      </p:sp>
      <p:pic>
        <p:nvPicPr>
          <p:cNvPr id="10" name="Picture 9" descr="3.png">
            <a:extLst>
              <a:ext uri="{FF2B5EF4-FFF2-40B4-BE49-F238E27FC236}">
                <a16:creationId xmlns:a16="http://schemas.microsoft.com/office/drawing/2014/main" id="{45910AD8-685A-F247-A6F3-1F1EED9377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632" y="508677"/>
            <a:ext cx="589941" cy="684360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85529F04-1A1F-3D4F-B73E-A779C4ED280D}"/>
              </a:ext>
            </a:extLst>
          </p:cNvPr>
          <p:cNvSpPr txBox="1">
            <a:spLocks/>
          </p:cNvSpPr>
          <p:nvPr/>
        </p:nvSpPr>
        <p:spPr>
          <a:xfrm>
            <a:off x="800933" y="1179753"/>
            <a:ext cx="4919025" cy="327078"/>
          </a:xfrm>
          <a:prstGeom prst="rect">
            <a:avLst/>
          </a:prstGeom>
          <a:solidFill>
            <a:srgbClr val="A1362F"/>
          </a:solidFill>
          <a:ln>
            <a:solidFill>
              <a:srgbClr val="A1362F"/>
            </a:solidFill>
          </a:ln>
        </p:spPr>
        <p:txBody>
          <a:bodyPr lIns="36000" tIns="36000" rIns="36000" bIns="36000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600" b="1">
                <a:solidFill>
                  <a:srgbClr val="C0000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586021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6pPr>
            <a:lvl7pPr marL="117204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7pPr>
            <a:lvl8pPr marL="175806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8pPr>
            <a:lvl9pPr marL="234408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START OF THE DAY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EE502841-E90C-B14A-A274-A403BF64546E}"/>
              </a:ext>
            </a:extLst>
          </p:cNvPr>
          <p:cNvSpPr txBox="1">
            <a:spLocks/>
          </p:cNvSpPr>
          <p:nvPr/>
        </p:nvSpPr>
        <p:spPr>
          <a:xfrm>
            <a:off x="6116335" y="2951553"/>
            <a:ext cx="4919025" cy="327078"/>
          </a:xfrm>
          <a:prstGeom prst="rect">
            <a:avLst/>
          </a:prstGeom>
          <a:solidFill>
            <a:srgbClr val="A1362F"/>
          </a:solidFill>
          <a:ln>
            <a:solidFill>
              <a:srgbClr val="A1362F"/>
            </a:solidFill>
          </a:ln>
        </p:spPr>
        <p:txBody>
          <a:bodyPr lIns="36000" tIns="36000" rIns="36000" bIns="36000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600" b="1">
                <a:solidFill>
                  <a:srgbClr val="C0000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586021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6pPr>
            <a:lvl7pPr marL="117204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7pPr>
            <a:lvl8pPr marL="175806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8pPr>
            <a:lvl9pPr marL="234408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 MORNING BRAKE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BFBA59F-89B5-9B45-9F6D-00AF5D267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33" y="1644209"/>
            <a:ext cx="4919025" cy="222272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C78D088-5D10-D748-B339-80BB7FCE4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6336" y="3440526"/>
            <a:ext cx="5030635" cy="2379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E6BF48-EA17-5148-B6CF-114D09CC56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1091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HOW IT WORKS – OPTIMUM PLACEMENT</a:t>
            </a:r>
          </a:p>
        </p:txBody>
      </p:sp>
      <p:pic>
        <p:nvPicPr>
          <p:cNvPr id="10" name="Picture 9" descr="3.png">
            <a:extLst>
              <a:ext uri="{FF2B5EF4-FFF2-40B4-BE49-F238E27FC236}">
                <a16:creationId xmlns:a16="http://schemas.microsoft.com/office/drawing/2014/main" id="{45910AD8-685A-F247-A6F3-1F1EED9377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632" y="508677"/>
            <a:ext cx="589941" cy="68436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21F04A1-06D9-3E49-8110-DC9A9B7E0861}"/>
              </a:ext>
            </a:extLst>
          </p:cNvPr>
          <p:cNvSpPr txBox="1">
            <a:spLocks/>
          </p:cNvSpPr>
          <p:nvPr/>
        </p:nvSpPr>
        <p:spPr>
          <a:xfrm>
            <a:off x="822704" y="1244426"/>
            <a:ext cx="5373445" cy="357293"/>
          </a:xfrm>
          <a:prstGeom prst="rect">
            <a:avLst/>
          </a:prstGeom>
          <a:solidFill>
            <a:srgbClr val="A1362F"/>
          </a:solidFill>
          <a:ln>
            <a:solidFill>
              <a:srgbClr val="A1362F"/>
            </a:solidFill>
          </a:ln>
        </p:spPr>
        <p:txBody>
          <a:bodyPr lIns="36000" tIns="36000" rIns="36000" bIns="36000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600" b="1">
                <a:solidFill>
                  <a:srgbClr val="C0000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586021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6pPr>
            <a:lvl7pPr marL="117204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7pPr>
            <a:lvl8pPr marL="175806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8pPr>
            <a:lvl9pPr marL="234408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 AFTERNOON BRAKE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EF4225-1881-8A43-B6F7-650E9C6B7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04" y="1738130"/>
            <a:ext cx="5472505" cy="2590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300748-CBFC-7F4E-9F1C-6AC97FF468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3534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HOW IT WORKS – PROFIT STORY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91796D-AFC0-894A-88B1-71B2E6E9EBEA}"/>
              </a:ext>
            </a:extLst>
          </p:cNvPr>
          <p:cNvSpPr txBox="1"/>
          <p:nvPr/>
        </p:nvSpPr>
        <p:spPr>
          <a:xfrm>
            <a:off x="742865" y="1335652"/>
            <a:ext cx="91740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>
              <a:buClr>
                <a:schemeClr val="accent4"/>
              </a:buClr>
            </a:pPr>
            <a:r>
              <a:rPr lang="en-US" sz="16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Leverage profit story tool to show the customer the profit opportunity by:</a:t>
            </a:r>
            <a:br>
              <a:rPr lang="en-US" sz="16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Assortment listing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Combo drink deal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Incentivized purchase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64C5E0C-1D17-5A46-8CA0-1390085D9DBF}"/>
              </a:ext>
            </a:extLst>
          </p:cNvPr>
          <p:cNvGrpSpPr/>
          <p:nvPr/>
        </p:nvGrpSpPr>
        <p:grpSpPr>
          <a:xfrm>
            <a:off x="4235187" y="1900448"/>
            <a:ext cx="5834100" cy="4173780"/>
            <a:chOff x="4760860" y="2520617"/>
            <a:chExt cx="2670279" cy="181676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EF4C493-5E2A-FA45-8719-718306005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0860" y="2520617"/>
              <a:ext cx="2670279" cy="181676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E0ADFEF-1143-944D-B7D7-3EC379AA9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9854" y="2610739"/>
              <a:ext cx="2263589" cy="1648703"/>
            </a:xfrm>
            <a:prstGeom prst="rect">
              <a:avLst/>
            </a:prstGeom>
          </p:spPr>
        </p:pic>
      </p:grpSp>
      <p:pic>
        <p:nvPicPr>
          <p:cNvPr id="36" name="Picture 35" descr="3.png">
            <a:extLst>
              <a:ext uri="{FF2B5EF4-FFF2-40B4-BE49-F238E27FC236}">
                <a16:creationId xmlns:a16="http://schemas.microsoft.com/office/drawing/2014/main" id="{6F4B709F-2F96-F44E-81FA-0BAA94FCA5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063" y="519596"/>
            <a:ext cx="583493" cy="676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3E0D59-EF86-9C43-9231-B50960F027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9759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REINFORCE KEY BENEFITS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91796D-AFC0-894A-88B1-71B2E6E9EBEA}"/>
              </a:ext>
            </a:extLst>
          </p:cNvPr>
          <p:cNvSpPr txBox="1"/>
          <p:nvPr/>
        </p:nvSpPr>
        <p:spPr>
          <a:xfrm>
            <a:off x="742865" y="1335652"/>
            <a:ext cx="5410107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GB" sz="16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ASSORTMENT:</a:t>
            </a:r>
          </a:p>
          <a:p>
            <a:pPr>
              <a:lnSpc>
                <a:spcPts val="1700"/>
              </a:lnSpc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lvl="1" indent="-268288">
              <a:lnSpc>
                <a:spcPts val="17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of profitable categories (SSD, Coffee, Juices) will increase annual profit by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Euro</a:t>
            </a:r>
          </a:p>
          <a:p>
            <a:pPr marL="365125" lvl="1" indent="-268288">
              <a:lnSpc>
                <a:spcPts val="17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Increase transactions by  </a:t>
            </a:r>
            <a:r>
              <a:rPr lang="en-GB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XX%</a:t>
            </a:r>
          </a:p>
          <a:p>
            <a:pPr lvl="1">
              <a:lnSpc>
                <a:spcPts val="1700"/>
              </a:lnSpc>
            </a:pPr>
            <a:endParaRPr lang="en-GB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en-GB" sz="16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 OFFERS :</a:t>
            </a:r>
          </a:p>
          <a:p>
            <a:pPr marL="742950" lvl="1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lvl="1" indent="-268288">
              <a:lnSpc>
                <a:spcPts val="17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Increase Annual Profits by, potentially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 € , XX%</a:t>
            </a:r>
          </a:p>
          <a:p>
            <a:pPr marL="365125" lvl="1" indent="-268288">
              <a:lnSpc>
                <a:spcPts val="17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lvl="1" indent="-268288">
              <a:lnSpc>
                <a:spcPts val="17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lvl="1" indent="-268288">
              <a:lnSpc>
                <a:spcPts val="17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en-GB" sz="16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INCENTIVIZED PURCHASE:</a:t>
            </a:r>
          </a:p>
          <a:p>
            <a:pPr marL="742950" lvl="1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lvl="1" indent="-268288">
              <a:lnSpc>
                <a:spcPts val="17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Increase Annual Profits by, potentially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 € , XX%</a:t>
            </a:r>
          </a:p>
          <a:p>
            <a:pPr marL="365125" lvl="1" indent="-268288">
              <a:lnSpc>
                <a:spcPts val="17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4.png">
            <a:extLst>
              <a:ext uri="{FF2B5EF4-FFF2-40B4-BE49-F238E27FC236}">
                <a16:creationId xmlns:a16="http://schemas.microsoft.com/office/drawing/2014/main" id="{6EB6A322-A099-8449-B8B9-14ABEACD17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850" y="519376"/>
            <a:ext cx="571050" cy="676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1CB542-D741-4143-BCF9-B1B952A03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537" y="1482820"/>
            <a:ext cx="3556540" cy="11997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AB741D-D206-8C49-A903-35973D98B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1999" y="2801263"/>
            <a:ext cx="995615" cy="13709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4694F4-926E-194F-8852-B29343C261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1999" y="4274336"/>
            <a:ext cx="995615" cy="1418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028986-1F37-8C4A-B28E-6F6572BAC9D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0347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CLOSE THE DEAL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91796D-AFC0-894A-88B1-71B2E6E9EBEA}"/>
              </a:ext>
            </a:extLst>
          </p:cNvPr>
          <p:cNvSpPr txBox="1"/>
          <p:nvPr/>
        </p:nvSpPr>
        <p:spPr>
          <a:xfrm>
            <a:off x="742865" y="1853273"/>
            <a:ext cx="91740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we will sign the contract </a:t>
            </a: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we will deliver the cooler in the outlet</a:t>
            </a: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What/when the order will be place</a:t>
            </a: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we will activate the promo offer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3A4769-66BC-CB46-A901-D383DE016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2137" y="519377"/>
            <a:ext cx="540930" cy="676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C7B064-218E-154D-BE3E-4B9B9B2AF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44" y="3635429"/>
            <a:ext cx="5316666" cy="2318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75798A-9BAD-2444-9DF5-856DFF6D7C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3713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CLOSE THE DEAL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3A4769-66BC-CB46-A901-D383DE016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2137" y="519377"/>
            <a:ext cx="540930" cy="676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75798A-9BAD-2444-9DF5-856DFF6D7C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BE2CB-BBBF-E34B-80D2-A02325602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529" y="1660856"/>
            <a:ext cx="5578942" cy="334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97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8BF829-523B-A248-8F98-77FC0C997C9B}"/>
              </a:ext>
            </a:extLst>
          </p:cNvPr>
          <p:cNvSpPr txBox="1"/>
          <p:nvPr/>
        </p:nvSpPr>
        <p:spPr>
          <a:xfrm>
            <a:off x="5994400" y="4732053"/>
            <a:ext cx="619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Thank You</a:t>
            </a:r>
            <a:endParaRPr lang="en-US" sz="6000" b="1" dirty="0">
              <a:solidFill>
                <a:schemeClr val="bg1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E2B532-6015-C745-A69A-D62465231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715" y="5747716"/>
            <a:ext cx="1536970" cy="55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34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>
            <a:extLst>
              <a:ext uri="{FF2B5EF4-FFF2-40B4-BE49-F238E27FC236}">
                <a16:creationId xmlns:a16="http://schemas.microsoft.com/office/drawing/2014/main" id="{5C058F85-A9B3-F245-9D70-0F86C9E80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301696"/>
            <a:ext cx="956130" cy="605548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B7DA0A40-C711-8140-9103-0C69FD0DB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300" y="3305107"/>
            <a:ext cx="917678" cy="605713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3F361A96-0D61-BF41-B520-C86AF4BFC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748" y="3300226"/>
            <a:ext cx="1062362" cy="608489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A02AC7EA-5B56-F347-A48B-8405EF116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880" y="3291153"/>
            <a:ext cx="1000404" cy="641035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4A8BB350-9C55-C542-AC9A-38E071F641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7054" y="3312843"/>
            <a:ext cx="949546" cy="641251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AT WORK OCCASION - FACTSHEETS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37D60CE-DCBD-804F-862B-CC71D3DD9CA5}"/>
              </a:ext>
            </a:extLst>
          </p:cNvPr>
          <p:cNvSpPr/>
          <p:nvPr/>
        </p:nvSpPr>
        <p:spPr>
          <a:xfrm>
            <a:off x="819398" y="1204382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783E6B7-81B1-B043-92B2-30ABE663D132}"/>
              </a:ext>
            </a:extLst>
          </p:cNvPr>
          <p:cNvSpPr/>
          <p:nvPr/>
        </p:nvSpPr>
        <p:spPr>
          <a:xfrm>
            <a:off x="6182986" y="1204382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FCB7E2E-26FB-C544-9E6A-8B2F03373237}"/>
              </a:ext>
            </a:extLst>
          </p:cNvPr>
          <p:cNvSpPr txBox="1"/>
          <p:nvPr/>
        </p:nvSpPr>
        <p:spPr>
          <a:xfrm>
            <a:off x="742865" y="1497198"/>
            <a:ext cx="44991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Work is one of the biggest occasion/drinking moment in terms </a:t>
            </a:r>
            <a:b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expenditure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19,4 BN Euro </a:t>
            </a: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the occasion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13,2 %</a:t>
            </a:r>
            <a:r>
              <a:rPr lang="en-GB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all occasion in volume</a:t>
            </a:r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2,6 BN Euro 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the prize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TCC share within the occasion </a:t>
            </a:r>
            <a:r>
              <a:rPr lang="en-GB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11,5%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F494838-0E99-D34C-A331-E7B73F319937}"/>
              </a:ext>
            </a:extLst>
          </p:cNvPr>
          <p:cNvSpPr txBox="1"/>
          <p:nvPr/>
        </p:nvSpPr>
        <p:spPr>
          <a:xfrm>
            <a:off x="6106783" y="1497198"/>
            <a:ext cx="489257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to 10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glasses of fluid every day to be properly hydrated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of</a:t>
            </a:r>
            <a:r>
              <a:rPr lang="en-US" sz="1100" kern="0" dirty="0">
                <a:solidFill>
                  <a:srgbClr val="33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consumers feel it is very important to stay hydrated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40 %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men and </a:t>
            </a: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60 %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women are properly hydrated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Almost 50% of consumers are not currently satisfied with </a:t>
            </a: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beverage choice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workplace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Motivation: </a:t>
            </a: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energize, harmony, unwind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–occasions: </a:t>
            </a: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58%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while working,  31% while taking a break, 11% while eating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When: </a:t>
            </a:r>
            <a:r>
              <a:rPr lang="en-GB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AM to 8 PM</a:t>
            </a: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86,1%</a:t>
            </a: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occasion value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Work occasion generates the highest value between 11am &amp; 5pm</a:t>
            </a:r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253CEDB-C2EC-764E-8E31-CCF40F7BC1FA}"/>
              </a:ext>
            </a:extLst>
          </p:cNvPr>
          <p:cNvSpPr/>
          <p:nvPr/>
        </p:nvSpPr>
        <p:spPr>
          <a:xfrm>
            <a:off x="819398" y="4062806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CATEGORIES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CEFD4ED-98F8-5443-97A0-A7A6F42DEE39}"/>
              </a:ext>
            </a:extLst>
          </p:cNvPr>
          <p:cNvSpPr/>
          <p:nvPr/>
        </p:nvSpPr>
        <p:spPr>
          <a:xfrm>
            <a:off x="6182986" y="4062806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A86623B-2438-AF49-9CE0-F5221E39C0CA}"/>
              </a:ext>
            </a:extLst>
          </p:cNvPr>
          <p:cNvSpPr txBox="1"/>
          <p:nvPr/>
        </p:nvSpPr>
        <p:spPr>
          <a:xfrm>
            <a:off x="742865" y="4355621"/>
            <a:ext cx="449913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Coffee is the biggest category – </a:t>
            </a:r>
            <a:r>
              <a:rPr lang="en-GB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43,6%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- </a:t>
            </a:r>
            <a:r>
              <a:rPr lang="en-GB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21,7%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,SSD – </a:t>
            </a:r>
            <a:r>
              <a:rPr lang="en-GB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14%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Tea – 7,9%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 - 6,2%, Diary &amp; Soy – 4,4%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drinks – 2%, Sport drinks – 0,2%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34%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people are looking for large packs to stay refreshed and hydrated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32%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people prefer smaller bottles and cans while taking a break and eating</a:t>
            </a:r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DC445EB-1134-4A40-B513-6BC4590090FC}"/>
              </a:ext>
            </a:extLst>
          </p:cNvPr>
          <p:cNvSpPr txBox="1"/>
          <p:nvPr/>
        </p:nvSpPr>
        <p:spPr>
          <a:xfrm>
            <a:off x="6096000" y="4355621"/>
            <a:ext cx="560947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beverages consumed at work are purchased outside of workplace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Companies: 50 -250; 250+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collar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high SSD share, </a:t>
            </a: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collar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high water &amp; coffee share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11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Channels:   Organized trade (C&amp;C&amp;B2B) – 4,1%</a:t>
            </a:r>
          </a:p>
          <a:p>
            <a:pPr marL="182563" indent="-173038" defTabSz="549737">
              <a:buClr>
                <a:schemeClr val="accent4"/>
              </a:buClr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On The Go &amp; QSR – 2,5%</a:t>
            </a:r>
          </a:p>
          <a:p>
            <a:pPr marL="182563" indent="-173038" defTabSz="549737">
              <a:buClr>
                <a:schemeClr val="accent4"/>
              </a:buClr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HORECA (close to working place) – 3,6%</a:t>
            </a:r>
          </a:p>
          <a:p>
            <a:pPr marL="182563" indent="-173038" defTabSz="549737">
              <a:buClr>
                <a:schemeClr val="accent4"/>
              </a:buClr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1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Workplace channel – 2,7%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RTM: DSD, ISD, Full Service Wending, Rental business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Gatekeepers: Owner, Purchasing, HR</a:t>
            </a:r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D5779149-AAF0-874D-8BE2-A601024D2154}"/>
              </a:ext>
            </a:extLst>
          </p:cNvPr>
          <p:cNvSpPr/>
          <p:nvPr/>
        </p:nvSpPr>
        <p:spPr>
          <a:xfrm>
            <a:off x="10965426" y="1651497"/>
            <a:ext cx="553516" cy="541670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18649C4-4423-4A4C-9FB5-554D5357A4C4}"/>
              </a:ext>
            </a:extLst>
          </p:cNvPr>
          <p:cNvSpPr txBox="1"/>
          <p:nvPr/>
        </p:nvSpPr>
        <p:spPr>
          <a:xfrm>
            <a:off x="723157" y="6443761"/>
            <a:ext cx="264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Localize content with country figures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900898EF-C6E7-6E48-8897-BDB71F424130}"/>
              </a:ext>
            </a:extLst>
          </p:cNvPr>
          <p:cNvSpPr/>
          <p:nvPr/>
        </p:nvSpPr>
        <p:spPr>
          <a:xfrm>
            <a:off x="431790" y="6421989"/>
            <a:ext cx="311075" cy="320847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06DAD6-0A8A-0A4A-8E29-F08FEBE6D27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0350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AT WORK ‘ON THE GO’ - FACTSHEETS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37D60CE-DCBD-804F-862B-CC71D3DD9CA5}"/>
              </a:ext>
            </a:extLst>
          </p:cNvPr>
          <p:cNvSpPr/>
          <p:nvPr/>
        </p:nvSpPr>
        <p:spPr>
          <a:xfrm>
            <a:off x="819398" y="1204382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783E6B7-81B1-B043-92B2-30ABE663D132}"/>
              </a:ext>
            </a:extLst>
          </p:cNvPr>
          <p:cNvSpPr/>
          <p:nvPr/>
        </p:nvSpPr>
        <p:spPr>
          <a:xfrm>
            <a:off x="6182986" y="1204382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FCB7E2E-26FB-C544-9E6A-8B2F03373237}"/>
              </a:ext>
            </a:extLst>
          </p:cNvPr>
          <p:cNvSpPr txBox="1"/>
          <p:nvPr/>
        </p:nvSpPr>
        <p:spPr>
          <a:xfrm>
            <a:off x="742865" y="1497198"/>
            <a:ext cx="4499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1,3 % </a:t>
            </a: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TTL retail value within At Work drinking moments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9,7 % </a:t>
            </a:r>
            <a:r>
              <a:rPr lang="en-GB" sz="1100" kern="0" dirty="0">
                <a:latin typeface="Arial" panose="020B0604020202020204" pitchFamily="34" charset="0"/>
                <a:cs typeface="Arial" panose="020B0604020202020204" pitchFamily="34" charset="0"/>
              </a:rPr>
              <a:t>of retail value At work occasion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BN Euro 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the prize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TCC share within the subchannel  </a:t>
            </a:r>
            <a:r>
              <a:rPr lang="en-GB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%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F494838-0E99-D34C-A331-E7B73F319937}"/>
              </a:ext>
            </a:extLst>
          </p:cNvPr>
          <p:cNvSpPr txBox="1"/>
          <p:nvPr/>
        </p:nvSpPr>
        <p:spPr>
          <a:xfrm>
            <a:off x="6106783" y="1497198"/>
            <a:ext cx="48925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consumption volume during </a:t>
            </a: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midday</a:t>
            </a:r>
            <a:r>
              <a:rPr lang="en-GB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brake </a:t>
            </a:r>
            <a:endParaRPr lang="en-US" sz="11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253CEDB-C2EC-764E-8E31-CCF40F7BC1FA}"/>
              </a:ext>
            </a:extLst>
          </p:cNvPr>
          <p:cNvSpPr/>
          <p:nvPr/>
        </p:nvSpPr>
        <p:spPr>
          <a:xfrm>
            <a:off x="819398" y="4062806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CATEGORIES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CEFD4ED-98F8-5443-97A0-A7A6F42DEE39}"/>
              </a:ext>
            </a:extLst>
          </p:cNvPr>
          <p:cNvSpPr/>
          <p:nvPr/>
        </p:nvSpPr>
        <p:spPr>
          <a:xfrm>
            <a:off x="6182986" y="4062806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A86623B-2438-AF49-9CE0-F5221E39C0CA}"/>
              </a:ext>
            </a:extLst>
          </p:cNvPr>
          <p:cNvSpPr txBox="1"/>
          <p:nvPr/>
        </p:nvSpPr>
        <p:spPr>
          <a:xfrm>
            <a:off x="742865" y="4355621"/>
            <a:ext cx="449913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Coffee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Sparkling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Iced Tea 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DC445EB-1134-4A40-B513-6BC4590090FC}"/>
              </a:ext>
            </a:extLst>
          </p:cNvPr>
          <p:cNvSpPr txBox="1"/>
          <p:nvPr/>
        </p:nvSpPr>
        <p:spPr>
          <a:xfrm>
            <a:off x="6096001" y="4355621"/>
            <a:ext cx="52766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  <a:r>
              <a:rPr lang="en-GB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beverages consumed at work are purchased outside of workplace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14 %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At work occasion volume  both in On The Go channels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D5779149-AAF0-874D-8BE2-A601024D2154}"/>
              </a:ext>
            </a:extLst>
          </p:cNvPr>
          <p:cNvSpPr/>
          <p:nvPr/>
        </p:nvSpPr>
        <p:spPr>
          <a:xfrm>
            <a:off x="10965426" y="1651497"/>
            <a:ext cx="553516" cy="541670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18649C4-4423-4A4C-9FB5-554D5357A4C4}"/>
              </a:ext>
            </a:extLst>
          </p:cNvPr>
          <p:cNvSpPr txBox="1"/>
          <p:nvPr/>
        </p:nvSpPr>
        <p:spPr>
          <a:xfrm>
            <a:off x="723157" y="6443761"/>
            <a:ext cx="264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Localize content with country figures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900898EF-C6E7-6E48-8897-BDB71F424130}"/>
              </a:ext>
            </a:extLst>
          </p:cNvPr>
          <p:cNvSpPr/>
          <p:nvPr/>
        </p:nvSpPr>
        <p:spPr>
          <a:xfrm>
            <a:off x="431790" y="6421989"/>
            <a:ext cx="311075" cy="320847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7B67900-C797-9741-9085-339004986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283" y="2959519"/>
            <a:ext cx="1337745" cy="9394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DF548D-CEDD-824E-8637-73A318E7B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974" y="2980875"/>
            <a:ext cx="1351380" cy="9394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ECE6D81-A87C-004C-9AFC-5BB4280C6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300" y="2980875"/>
            <a:ext cx="875304" cy="9394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70BAAB5-777D-8D4B-B8F3-EBC1F89682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50" y="3001758"/>
            <a:ext cx="1292387" cy="9185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CE4E749-44AA-9142-8BDE-C8BE67AC6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7884" y="3001252"/>
            <a:ext cx="1328716" cy="91908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274E5C5E-E014-1843-A59C-D4A0B4BF3729}"/>
              </a:ext>
            </a:extLst>
          </p:cNvPr>
          <p:cNvSpPr txBox="1">
            <a:spLocks/>
          </p:cNvSpPr>
          <p:nvPr/>
        </p:nvSpPr>
        <p:spPr>
          <a:xfrm>
            <a:off x="713488" y="934138"/>
            <a:ext cx="10174863" cy="6331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(outlet in proximity of 1-2 km from work place)</a:t>
            </a:r>
            <a:endParaRPr lang="en-US" sz="4000" dirty="0">
              <a:solidFill>
                <a:srgbClr val="A136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8F1A3CF-AA3F-5C4B-92AE-778FC050171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3465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AT WORK ‘ON THE GO’ - SELLING STORY SUMMARY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37D60CE-DCBD-804F-862B-CC71D3DD9CA5}"/>
              </a:ext>
            </a:extLst>
          </p:cNvPr>
          <p:cNvSpPr/>
          <p:nvPr/>
        </p:nvSpPr>
        <p:spPr>
          <a:xfrm>
            <a:off x="819398" y="1204382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IDENTIFY / SUMMARISE OPPORTUNITY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783E6B7-81B1-B043-92B2-30ABE663D132}"/>
              </a:ext>
            </a:extLst>
          </p:cNvPr>
          <p:cNvSpPr/>
          <p:nvPr/>
        </p:nvSpPr>
        <p:spPr>
          <a:xfrm>
            <a:off x="6182986" y="1204382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BIG IDEA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FCB7E2E-26FB-C544-9E6A-8B2F03373237}"/>
              </a:ext>
            </a:extLst>
          </p:cNvPr>
          <p:cNvSpPr txBox="1"/>
          <p:nvPr/>
        </p:nvSpPr>
        <p:spPr>
          <a:xfrm>
            <a:off x="742865" y="1497198"/>
            <a:ext cx="44991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Work is one of the biggest occasion in terms of expenditure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1,3%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TTL retail value within At Work drinking moments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9,7%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retail value At work occasion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BN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 size of the price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TCC share within the subchannel  </a:t>
            </a: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%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beverages consumed is outside the work place, majority </a:t>
            </a:r>
          </a:p>
          <a:p>
            <a:pPr>
              <a:buClr>
                <a:schemeClr val="accent4"/>
              </a:buClr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during midday brake 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14 %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At work occasion volume  both in On The Go channels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F494838-0E99-D34C-A331-E7B73F319937}"/>
              </a:ext>
            </a:extLst>
          </p:cNvPr>
          <p:cNvSpPr txBox="1"/>
          <p:nvPr/>
        </p:nvSpPr>
        <p:spPr>
          <a:xfrm>
            <a:off x="6106783" y="1497198"/>
            <a:ext cx="526581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9737">
              <a:buClr>
                <a:schemeClr val="accent4"/>
              </a:buClr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Together, we can capture the additional revenue opportunities of </a:t>
            </a:r>
            <a:b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“At work” occasion  with </a:t>
            </a: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PORTFOLIO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offer to your customers </a:t>
            </a:r>
          </a:p>
          <a:p>
            <a:pPr defTabSz="549737">
              <a:buClr>
                <a:schemeClr val="accent4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49737">
              <a:buClr>
                <a:schemeClr val="accent4"/>
              </a:buClr>
            </a:pPr>
            <a:endParaRPr lang="en-U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49737">
              <a:buClr>
                <a:schemeClr val="accent4"/>
              </a:buClr>
            </a:pPr>
            <a:r>
              <a:rPr lang="en-GB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 GROWTH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defTabSz="549737">
              <a:buClr>
                <a:schemeClr val="accent4"/>
              </a:buClr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capture this opportunity with  </a:t>
            </a:r>
            <a:r>
              <a:rPr lang="en-GB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  <a:endParaRPr lang="en-GB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49737">
              <a:buClr>
                <a:schemeClr val="accent4"/>
              </a:buClr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transactions, </a:t>
            </a:r>
            <a:r>
              <a:rPr lang="en-GB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€xxx 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incremental revenue and </a:t>
            </a:r>
          </a:p>
          <a:p>
            <a:pPr defTabSz="549737">
              <a:buClr>
                <a:schemeClr val="accent4"/>
              </a:buClr>
            </a:pPr>
            <a:r>
              <a:rPr lang="en-GB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€xxx 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Incremental cash margin, by listing our products, equipment and </a:t>
            </a:r>
          </a:p>
          <a:p>
            <a:pPr defTabSz="549737">
              <a:buClr>
                <a:schemeClr val="accent4"/>
              </a:buClr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 offer to your consumers 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253CEDB-C2EC-764E-8E31-CCF40F7BC1FA}"/>
              </a:ext>
            </a:extLst>
          </p:cNvPr>
          <p:cNvSpPr/>
          <p:nvPr/>
        </p:nvSpPr>
        <p:spPr>
          <a:xfrm>
            <a:off x="819398" y="3336279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HOW IT WORKS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CEFD4ED-98F8-5443-97A0-A7A6F42DEE39}"/>
              </a:ext>
            </a:extLst>
          </p:cNvPr>
          <p:cNvSpPr/>
          <p:nvPr/>
        </p:nvSpPr>
        <p:spPr>
          <a:xfrm>
            <a:off x="6182986" y="3336279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KEY BENEFITS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A86623B-2438-AF49-9CE0-F5221E39C0CA}"/>
              </a:ext>
            </a:extLst>
          </p:cNvPr>
          <p:cNvSpPr txBox="1"/>
          <p:nvPr/>
        </p:nvSpPr>
        <p:spPr>
          <a:xfrm>
            <a:off x="742865" y="3629094"/>
            <a:ext cx="4863278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profitability through full portfolio availability 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 offers and incentivized purchase drives transaction growth</a:t>
            </a:r>
            <a:endParaRPr lang="en-GB" sz="8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 MEAL DEAL	</a:t>
            </a:r>
          </a:p>
          <a:p>
            <a:pPr marL="628650" lvl="1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 DRINK DEAL</a:t>
            </a:r>
          </a:p>
          <a:p>
            <a:pPr marL="628650" lvl="1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VISIBILITY</a:t>
            </a:r>
          </a:p>
          <a:p>
            <a:pPr marL="628650" lvl="1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MULTI-PURCHASE OFFER</a:t>
            </a:r>
          </a:p>
          <a:p>
            <a:pPr marL="628650" lvl="1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 WITH PURCHASE</a:t>
            </a:r>
          </a:p>
          <a:p>
            <a:pPr marL="628650" lvl="1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TIMED DEAL ON DRINKS RANGE</a:t>
            </a:r>
          </a:p>
          <a:p>
            <a:pPr marL="628650" lvl="1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 SNACK DEAL                    - PRIZE DRAW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DC445EB-1134-4A40-B513-6BC4590090FC}"/>
              </a:ext>
            </a:extLst>
          </p:cNvPr>
          <p:cNvSpPr txBox="1"/>
          <p:nvPr/>
        </p:nvSpPr>
        <p:spPr>
          <a:xfrm>
            <a:off x="6096000" y="3629094"/>
            <a:ext cx="5609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Incremental  Transactions and Revenue</a:t>
            </a:r>
            <a:endParaRPr lang="en-GB" sz="11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Cash Profit-Margin </a:t>
            </a: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% </a:t>
            </a:r>
            <a:endParaRPr lang="en-GB" sz="11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Transaction </a:t>
            </a: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%</a:t>
            </a: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 xx 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Annual Profit Increase: </a:t>
            </a: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€xx </a:t>
            </a: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xx%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77E212-E878-C849-8DCC-055A804569C7}"/>
              </a:ext>
            </a:extLst>
          </p:cNvPr>
          <p:cNvSpPr/>
          <p:nvPr/>
        </p:nvSpPr>
        <p:spPr>
          <a:xfrm>
            <a:off x="819398" y="5305497"/>
            <a:ext cx="10553204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CLOSE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1D2946-9974-AC41-B54B-1258F13903E6}"/>
              </a:ext>
            </a:extLst>
          </p:cNvPr>
          <p:cNvSpPr txBox="1"/>
          <p:nvPr/>
        </p:nvSpPr>
        <p:spPr>
          <a:xfrm>
            <a:off x="742864" y="5598313"/>
            <a:ext cx="10629737" cy="634818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Summarise Key Points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 listings , promo offer and incentivized purchase with date of activation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endParaRPr lang="en-GB" sz="11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Listen, Wait &amp; Close!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Compete the Order</a:t>
            </a:r>
          </a:p>
        </p:txBody>
      </p:sp>
      <p:pic>
        <p:nvPicPr>
          <p:cNvPr id="21" name="Picture 2" descr="Image result for hand share icon black">
            <a:extLst>
              <a:ext uri="{FF2B5EF4-FFF2-40B4-BE49-F238E27FC236}">
                <a16:creationId xmlns:a16="http://schemas.microsoft.com/office/drawing/2014/main" id="{FEC8338C-C5D4-1941-BECF-A510BEDED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319" y="5605555"/>
            <a:ext cx="619926" cy="61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9E4218-DB19-A249-AE34-4618F1424B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264" y="2496392"/>
            <a:ext cx="549337" cy="5556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6F00DD-84D2-AE41-B60C-80EC79C84E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30" y="4285082"/>
            <a:ext cx="905327" cy="8542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5D12BDE-DA2D-7A4F-A7D8-CD1FDCB4CC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124" y="4257718"/>
            <a:ext cx="832889" cy="8098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FD7F378-8277-5C48-93CC-43FDB42140D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5319128" y="2447250"/>
            <a:ext cx="689886" cy="65620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CF143B6-ABB5-274E-8BF3-DDD90D90678B}"/>
              </a:ext>
            </a:extLst>
          </p:cNvPr>
          <p:cNvSpPr txBox="1">
            <a:spLocks/>
          </p:cNvSpPr>
          <p:nvPr/>
        </p:nvSpPr>
        <p:spPr>
          <a:xfrm>
            <a:off x="713488" y="934138"/>
            <a:ext cx="10174863" cy="6331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(outlet in proximity of 1-2 km from work place)</a:t>
            </a:r>
            <a:endParaRPr lang="en-US" sz="4000" dirty="0">
              <a:solidFill>
                <a:srgbClr val="A136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7BB1A8C-3FCA-5746-8F70-F46786A10B4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7157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A6DA0FA-878B-CD47-9A3C-CEB2A67100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33" b="1545"/>
          <a:stretch/>
        </p:blipFill>
        <p:spPr>
          <a:xfrm>
            <a:off x="6666248" y="-48552"/>
            <a:ext cx="5525752" cy="69719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B8C5F5-F40B-FB44-9EB2-A330057F4A2B}"/>
              </a:ext>
            </a:extLst>
          </p:cNvPr>
          <p:cNvSpPr/>
          <p:nvPr/>
        </p:nvSpPr>
        <p:spPr>
          <a:xfrm>
            <a:off x="1492908" y="1007115"/>
            <a:ext cx="3425916" cy="2937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46EA8-1B90-7844-B573-8F200C3D523B}"/>
              </a:ext>
            </a:extLst>
          </p:cNvPr>
          <p:cNvSpPr txBox="1"/>
          <p:nvPr/>
        </p:nvSpPr>
        <p:spPr>
          <a:xfrm>
            <a:off x="348325" y="2709944"/>
            <a:ext cx="903827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GB" sz="3600" b="1" dirty="0">
                <a:solidFill>
                  <a:srgbClr val="A53228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FULL SELLING STORY</a:t>
            </a:r>
            <a:endParaRPr lang="en-US" sz="3600" b="1" dirty="0">
              <a:solidFill>
                <a:srgbClr val="A53228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DAF3D9-C665-9D41-92F7-C9C60743A873}"/>
              </a:ext>
            </a:extLst>
          </p:cNvPr>
          <p:cNvSpPr txBox="1"/>
          <p:nvPr/>
        </p:nvSpPr>
        <p:spPr>
          <a:xfrm>
            <a:off x="366513" y="3325925"/>
            <a:ext cx="6731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On The Go</a:t>
            </a:r>
            <a:br>
              <a:rPr lang="en-GB" sz="2000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 i="1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(Kiosk &amp; Gas Station)</a:t>
            </a:r>
            <a:endParaRPr lang="en-US" sz="2000" i="1" dirty="0">
              <a:solidFill>
                <a:srgbClr val="A5322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07C4C6B5-CDF6-374D-9CBE-9077B360EA7E}"/>
              </a:ext>
            </a:extLst>
          </p:cNvPr>
          <p:cNvSpPr/>
          <p:nvPr/>
        </p:nvSpPr>
        <p:spPr>
          <a:xfrm>
            <a:off x="10736635" y="439703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EE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2115B8-C727-8A44-960D-669E14D5C1C8}"/>
              </a:ext>
            </a:extLst>
          </p:cNvPr>
          <p:cNvCxnSpPr>
            <a:cxnSpLocks/>
          </p:cNvCxnSpPr>
          <p:nvPr/>
        </p:nvCxnSpPr>
        <p:spPr>
          <a:xfrm flipH="1">
            <a:off x="6087673" y="-69850"/>
            <a:ext cx="4094582" cy="6975475"/>
          </a:xfrm>
          <a:prstGeom prst="line">
            <a:avLst/>
          </a:prstGeom>
          <a:ln w="38100">
            <a:solidFill>
              <a:srgbClr val="A63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riangle 15">
            <a:extLst>
              <a:ext uri="{FF2B5EF4-FFF2-40B4-BE49-F238E27FC236}">
                <a16:creationId xmlns:a16="http://schemas.microsoft.com/office/drawing/2014/main" id="{CBE9B015-BF76-4749-9A28-464895909FDD}"/>
              </a:ext>
            </a:extLst>
          </p:cNvPr>
          <p:cNvSpPr/>
          <p:nvPr/>
        </p:nvSpPr>
        <p:spPr>
          <a:xfrm>
            <a:off x="11062825" y="472322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CC8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1" name="Triangle 15">
            <a:extLst>
              <a:ext uri="{FF2B5EF4-FFF2-40B4-BE49-F238E27FC236}">
                <a16:creationId xmlns:a16="http://schemas.microsoft.com/office/drawing/2014/main" id="{F95E680B-A5AA-5348-99AF-3218ED66508B}"/>
              </a:ext>
            </a:extLst>
          </p:cNvPr>
          <p:cNvSpPr/>
          <p:nvPr/>
        </p:nvSpPr>
        <p:spPr>
          <a:xfrm>
            <a:off x="11335541" y="5044068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2" name="Triangle 15">
            <a:extLst>
              <a:ext uri="{FF2B5EF4-FFF2-40B4-BE49-F238E27FC236}">
                <a16:creationId xmlns:a16="http://schemas.microsoft.com/office/drawing/2014/main" id="{49214882-D187-A24B-B87E-9EB5A266F0D6}"/>
              </a:ext>
            </a:extLst>
          </p:cNvPr>
          <p:cNvSpPr/>
          <p:nvPr/>
        </p:nvSpPr>
        <p:spPr>
          <a:xfrm flipH="1" flipV="1">
            <a:off x="-143579" y="-113585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EE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3" name="Triangle 15">
            <a:extLst>
              <a:ext uri="{FF2B5EF4-FFF2-40B4-BE49-F238E27FC236}">
                <a16:creationId xmlns:a16="http://schemas.microsoft.com/office/drawing/2014/main" id="{CE221CA2-C5C6-AC41-A589-81EC01BFC1F9}"/>
              </a:ext>
            </a:extLst>
          </p:cNvPr>
          <p:cNvSpPr/>
          <p:nvPr/>
        </p:nvSpPr>
        <p:spPr>
          <a:xfrm flipH="1" flipV="1">
            <a:off x="-451715" y="-29345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CC8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4" name="Triangle 15">
            <a:extLst>
              <a:ext uri="{FF2B5EF4-FFF2-40B4-BE49-F238E27FC236}">
                <a16:creationId xmlns:a16="http://schemas.microsoft.com/office/drawing/2014/main" id="{4C1392FA-9710-564E-AC70-B19A974871F5}"/>
              </a:ext>
            </a:extLst>
          </p:cNvPr>
          <p:cNvSpPr/>
          <p:nvPr/>
        </p:nvSpPr>
        <p:spPr>
          <a:xfrm flipH="1" flipV="1">
            <a:off x="-759851" y="-53816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DD8E63-74EB-5E4E-AF00-194039ECB16A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26" y="1496087"/>
            <a:ext cx="3567786" cy="1251815"/>
          </a:xfrm>
          <a:prstGeom prst="rect">
            <a:avLst/>
          </a:prstGeom>
        </p:spPr>
      </p:pic>
      <p:sp>
        <p:nvSpPr>
          <p:cNvPr id="25" name="Rectangle 3">
            <a:extLst>
              <a:ext uri="{FF2B5EF4-FFF2-40B4-BE49-F238E27FC236}">
                <a16:creationId xmlns:a16="http://schemas.microsoft.com/office/drawing/2014/main" id="{DE772FCC-C365-C64E-9D0E-5F51906089A7}"/>
              </a:ext>
            </a:extLst>
          </p:cNvPr>
          <p:cNvSpPr/>
          <p:nvPr/>
        </p:nvSpPr>
        <p:spPr>
          <a:xfrm>
            <a:off x="9006804" y="1007115"/>
            <a:ext cx="990623" cy="1245325"/>
          </a:xfrm>
          <a:custGeom>
            <a:avLst/>
            <a:gdLst>
              <a:gd name="connsiteX0" fmla="*/ 0 w 182880"/>
              <a:gd name="connsiteY0" fmla="*/ 0 h 944701"/>
              <a:gd name="connsiteX1" fmla="*/ 182880 w 182880"/>
              <a:gd name="connsiteY1" fmla="*/ 0 h 944701"/>
              <a:gd name="connsiteX2" fmla="*/ 182880 w 182880"/>
              <a:gd name="connsiteY2" fmla="*/ 944701 h 944701"/>
              <a:gd name="connsiteX3" fmla="*/ 0 w 182880"/>
              <a:gd name="connsiteY3" fmla="*/ 944701 h 944701"/>
              <a:gd name="connsiteX4" fmla="*/ 0 w 182880"/>
              <a:gd name="connsiteY4" fmla="*/ 0 h 944701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39188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14804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200296 w 391885"/>
              <a:gd name="connsiteY2" fmla="*/ 953410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714102"/>
              <a:gd name="connsiteY0" fmla="*/ 0 h 953410"/>
              <a:gd name="connsiteX1" fmla="*/ 714102 w 714102"/>
              <a:gd name="connsiteY1" fmla="*/ 8708 h 953410"/>
              <a:gd name="connsiteX2" fmla="*/ 200296 w 714102"/>
              <a:gd name="connsiteY2" fmla="*/ 953410 h 953410"/>
              <a:gd name="connsiteX3" fmla="*/ 0 w 714102"/>
              <a:gd name="connsiteY3" fmla="*/ 953410 h 953410"/>
              <a:gd name="connsiteX4" fmla="*/ 209005 w 714102"/>
              <a:gd name="connsiteY4" fmla="*/ 0 h 953410"/>
              <a:gd name="connsiteX0" fmla="*/ 209005 w 731519"/>
              <a:gd name="connsiteY0" fmla="*/ 0 h 953410"/>
              <a:gd name="connsiteX1" fmla="*/ 731519 w 731519"/>
              <a:gd name="connsiteY1" fmla="*/ 17416 h 953410"/>
              <a:gd name="connsiteX2" fmla="*/ 200296 w 731519"/>
              <a:gd name="connsiteY2" fmla="*/ 953410 h 953410"/>
              <a:gd name="connsiteX3" fmla="*/ 0 w 731519"/>
              <a:gd name="connsiteY3" fmla="*/ 953410 h 953410"/>
              <a:gd name="connsiteX4" fmla="*/ 209005 w 731519"/>
              <a:gd name="connsiteY4" fmla="*/ 0 h 953410"/>
              <a:gd name="connsiteX0" fmla="*/ 496388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496388 w 731519"/>
              <a:gd name="connsiteY4" fmla="*/ 8709 h 935994"/>
              <a:gd name="connsiteX0" fmla="*/ 522514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522514 w 731519"/>
              <a:gd name="connsiteY4" fmla="*/ 8709 h 935994"/>
              <a:gd name="connsiteX0" fmla="*/ 522514 w 740228"/>
              <a:gd name="connsiteY0" fmla="*/ 1 h 927286"/>
              <a:gd name="connsiteX1" fmla="*/ 740228 w 740228"/>
              <a:gd name="connsiteY1" fmla="*/ 0 h 927286"/>
              <a:gd name="connsiteX2" fmla="*/ 200296 w 740228"/>
              <a:gd name="connsiteY2" fmla="*/ 927286 h 927286"/>
              <a:gd name="connsiteX3" fmla="*/ 0 w 740228"/>
              <a:gd name="connsiteY3" fmla="*/ 927286 h 927286"/>
              <a:gd name="connsiteX4" fmla="*/ 522514 w 740228"/>
              <a:gd name="connsiteY4" fmla="*/ 1 h 927286"/>
              <a:gd name="connsiteX0" fmla="*/ 568234 w 740228"/>
              <a:gd name="connsiteY0" fmla="*/ 0 h 937082"/>
              <a:gd name="connsiteX1" fmla="*/ 740228 w 740228"/>
              <a:gd name="connsiteY1" fmla="*/ 9796 h 937082"/>
              <a:gd name="connsiteX2" fmla="*/ 200296 w 740228"/>
              <a:gd name="connsiteY2" fmla="*/ 937082 h 937082"/>
              <a:gd name="connsiteX3" fmla="*/ 0 w 740228"/>
              <a:gd name="connsiteY3" fmla="*/ 937082 h 937082"/>
              <a:gd name="connsiteX4" fmla="*/ 568234 w 740228"/>
              <a:gd name="connsiteY4" fmla="*/ 0 h 937082"/>
              <a:gd name="connsiteX0" fmla="*/ 561702 w 740228"/>
              <a:gd name="connsiteY0" fmla="*/ 0 h 940348"/>
              <a:gd name="connsiteX1" fmla="*/ 740228 w 740228"/>
              <a:gd name="connsiteY1" fmla="*/ 13062 h 940348"/>
              <a:gd name="connsiteX2" fmla="*/ 200296 w 740228"/>
              <a:gd name="connsiteY2" fmla="*/ 940348 h 940348"/>
              <a:gd name="connsiteX3" fmla="*/ 0 w 740228"/>
              <a:gd name="connsiteY3" fmla="*/ 940348 h 940348"/>
              <a:gd name="connsiteX4" fmla="*/ 561702 w 740228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200296 w 746760"/>
              <a:gd name="connsiteY2" fmla="*/ 940348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197031 w 746760"/>
              <a:gd name="connsiteY2" fmla="*/ 930551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55171 w 740229"/>
              <a:gd name="connsiteY0" fmla="*/ 0 h 930551"/>
              <a:gd name="connsiteX1" fmla="*/ 740229 w 740229"/>
              <a:gd name="connsiteY1" fmla="*/ 0 h 930551"/>
              <a:gd name="connsiteX2" fmla="*/ 190500 w 740229"/>
              <a:gd name="connsiteY2" fmla="*/ 930551 h 930551"/>
              <a:gd name="connsiteX3" fmla="*/ 0 w 740229"/>
              <a:gd name="connsiteY3" fmla="*/ 930551 h 930551"/>
              <a:gd name="connsiteX4" fmla="*/ 555171 w 740229"/>
              <a:gd name="connsiteY4" fmla="*/ 0 h 93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229" h="930551">
                <a:moveTo>
                  <a:pt x="555171" y="0"/>
                </a:moveTo>
                <a:lnTo>
                  <a:pt x="740229" y="0"/>
                </a:lnTo>
                <a:lnTo>
                  <a:pt x="190500" y="930551"/>
                </a:lnTo>
                <a:lnTo>
                  <a:pt x="0" y="930551"/>
                </a:lnTo>
                <a:lnTo>
                  <a:pt x="555171" y="0"/>
                </a:lnTo>
                <a:close/>
              </a:path>
            </a:pathLst>
          </a:cu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75">
            <a:extLst>
              <a:ext uri="{FF2B5EF4-FFF2-40B4-BE49-F238E27FC236}">
                <a16:creationId xmlns:a16="http://schemas.microsoft.com/office/drawing/2014/main" id="{DFC00E76-F30F-D74B-995D-A97C989B6DE5}"/>
              </a:ext>
            </a:extLst>
          </p:cNvPr>
          <p:cNvSpPr/>
          <p:nvPr/>
        </p:nvSpPr>
        <p:spPr>
          <a:xfrm>
            <a:off x="6804124" y="2419726"/>
            <a:ext cx="2362486" cy="3626672"/>
          </a:xfrm>
          <a:custGeom>
            <a:avLst/>
            <a:gdLst>
              <a:gd name="connsiteX0" fmla="*/ 0 w 181463"/>
              <a:gd name="connsiteY0" fmla="*/ 0 h 2654460"/>
              <a:gd name="connsiteX1" fmla="*/ 181463 w 181463"/>
              <a:gd name="connsiteY1" fmla="*/ 0 h 2654460"/>
              <a:gd name="connsiteX2" fmla="*/ 181463 w 181463"/>
              <a:gd name="connsiteY2" fmla="*/ 2654460 h 2654460"/>
              <a:gd name="connsiteX3" fmla="*/ 0 w 181463"/>
              <a:gd name="connsiteY3" fmla="*/ 2654460 h 2654460"/>
              <a:gd name="connsiteX4" fmla="*/ 0 w 181463"/>
              <a:gd name="connsiteY4" fmla="*/ 0 h 2654460"/>
              <a:gd name="connsiteX0" fmla="*/ 0 w 455783"/>
              <a:gd name="connsiteY0" fmla="*/ 0 h 2677320"/>
              <a:gd name="connsiteX1" fmla="*/ 455783 w 455783"/>
              <a:gd name="connsiteY1" fmla="*/ 2286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35743 w 455783"/>
              <a:gd name="connsiteY1" fmla="*/ 6532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91260 w 455783"/>
              <a:gd name="connsiteY1" fmla="*/ 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1574074 w 2029857"/>
              <a:gd name="connsiteY0" fmla="*/ 0 h 2706712"/>
              <a:gd name="connsiteX1" fmla="*/ 1765334 w 2029857"/>
              <a:gd name="connsiteY1" fmla="*/ 0 h 2706712"/>
              <a:gd name="connsiteX2" fmla="*/ 2029857 w 2029857"/>
              <a:gd name="connsiteY2" fmla="*/ 2677320 h 2706712"/>
              <a:gd name="connsiteX3" fmla="*/ 0 w 2029857"/>
              <a:gd name="connsiteY3" fmla="*/ 2706712 h 2706712"/>
              <a:gd name="connsiteX4" fmla="*/ 1574074 w 2029857"/>
              <a:gd name="connsiteY4" fmla="*/ 0 h 2706712"/>
              <a:gd name="connsiteX0" fmla="*/ 1574074 w 1765334"/>
              <a:gd name="connsiteY0" fmla="*/ 0 h 2709978"/>
              <a:gd name="connsiteX1" fmla="*/ 1765334 w 1765334"/>
              <a:gd name="connsiteY1" fmla="*/ 0 h 2709978"/>
              <a:gd name="connsiteX2" fmla="*/ 181463 w 1765334"/>
              <a:gd name="connsiteY2" fmla="*/ 2709978 h 2709978"/>
              <a:gd name="connsiteX3" fmla="*/ 0 w 1765334"/>
              <a:gd name="connsiteY3" fmla="*/ 2706712 h 2709978"/>
              <a:gd name="connsiteX4" fmla="*/ 1574074 w 1765334"/>
              <a:gd name="connsiteY4" fmla="*/ 0 h 2709978"/>
              <a:gd name="connsiteX0" fmla="*/ 1574074 w 1765334"/>
              <a:gd name="connsiteY0" fmla="*/ 0 h 2706712"/>
              <a:gd name="connsiteX1" fmla="*/ 1765334 w 1765334"/>
              <a:gd name="connsiteY1" fmla="*/ 0 h 2706712"/>
              <a:gd name="connsiteX2" fmla="*/ 184728 w 1765334"/>
              <a:gd name="connsiteY2" fmla="*/ 2703447 h 2706712"/>
              <a:gd name="connsiteX3" fmla="*/ 0 w 1765334"/>
              <a:gd name="connsiteY3" fmla="*/ 2706712 h 2706712"/>
              <a:gd name="connsiteX4" fmla="*/ 1574074 w 1765334"/>
              <a:gd name="connsiteY4" fmla="*/ 0 h 2706712"/>
              <a:gd name="connsiteX0" fmla="*/ 1574074 w 1765334"/>
              <a:gd name="connsiteY0" fmla="*/ 0 h 2706713"/>
              <a:gd name="connsiteX1" fmla="*/ 1765334 w 1765334"/>
              <a:gd name="connsiteY1" fmla="*/ 0 h 2706713"/>
              <a:gd name="connsiteX2" fmla="*/ 187994 w 1765334"/>
              <a:gd name="connsiteY2" fmla="*/ 2706713 h 2706713"/>
              <a:gd name="connsiteX3" fmla="*/ 0 w 1765334"/>
              <a:gd name="connsiteY3" fmla="*/ 2706712 h 2706713"/>
              <a:gd name="connsiteX4" fmla="*/ 1574074 w 1765334"/>
              <a:gd name="connsiteY4" fmla="*/ 0 h 2706713"/>
              <a:gd name="connsiteX0" fmla="*/ 1574074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74074 w 1765334"/>
              <a:gd name="connsiteY4" fmla="*/ 0 h 2709979"/>
              <a:gd name="connsiteX0" fmla="*/ 1587137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87137 w 1765334"/>
              <a:gd name="connsiteY4" fmla="*/ 0 h 270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334" h="2709979">
                <a:moveTo>
                  <a:pt x="1587137" y="0"/>
                </a:moveTo>
                <a:lnTo>
                  <a:pt x="1765334" y="0"/>
                </a:lnTo>
                <a:lnTo>
                  <a:pt x="178197" y="2709979"/>
                </a:lnTo>
                <a:lnTo>
                  <a:pt x="0" y="2706712"/>
                </a:lnTo>
                <a:lnTo>
                  <a:pt x="1587137" y="0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69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C5E52A8-A266-5948-8E84-D2D0E1B15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656" y="4421834"/>
            <a:ext cx="3151985" cy="13656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436FF39-7F38-FA4E-8E75-790BB52435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990"/>
          <a:stretch/>
        </p:blipFill>
        <p:spPr>
          <a:xfrm>
            <a:off x="6253864" y="4467814"/>
            <a:ext cx="1966755" cy="1672697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AT WORK OPPORTUNITIES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37D60CE-DCBD-804F-862B-CC71D3DD9CA5}"/>
              </a:ext>
            </a:extLst>
          </p:cNvPr>
          <p:cNvSpPr/>
          <p:nvPr/>
        </p:nvSpPr>
        <p:spPr>
          <a:xfrm>
            <a:off x="819398" y="1262002"/>
            <a:ext cx="5189616" cy="480171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WORK IS THE BIGGEST REVENUE OPPORTUNITY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783E6B7-81B1-B043-92B2-30ABE663D132}"/>
              </a:ext>
            </a:extLst>
          </p:cNvPr>
          <p:cNvSpPr/>
          <p:nvPr/>
        </p:nvSpPr>
        <p:spPr>
          <a:xfrm>
            <a:off x="6182986" y="1262002"/>
            <a:ext cx="5189616" cy="480171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DEHYDRATION CAN INFLUENCE </a:t>
            </a:r>
            <a:b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&amp; MENTAL PERFORMANCE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D5779149-AAF0-874D-8BE2-A601024D2154}"/>
              </a:ext>
            </a:extLst>
          </p:cNvPr>
          <p:cNvSpPr/>
          <p:nvPr/>
        </p:nvSpPr>
        <p:spPr>
          <a:xfrm>
            <a:off x="11095844" y="1813680"/>
            <a:ext cx="553516" cy="541670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18649C4-4423-4A4C-9FB5-554D5357A4C4}"/>
              </a:ext>
            </a:extLst>
          </p:cNvPr>
          <p:cNvSpPr txBox="1"/>
          <p:nvPr/>
        </p:nvSpPr>
        <p:spPr>
          <a:xfrm>
            <a:off x="723157" y="6443761"/>
            <a:ext cx="264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Localize content with country figures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900898EF-C6E7-6E48-8897-BDB71F424130}"/>
              </a:ext>
            </a:extLst>
          </p:cNvPr>
          <p:cNvSpPr/>
          <p:nvPr/>
        </p:nvSpPr>
        <p:spPr>
          <a:xfrm>
            <a:off x="431790" y="6421989"/>
            <a:ext cx="311075" cy="320847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F021A2-A0DB-1043-8537-7C0466C021F3}"/>
              </a:ext>
            </a:extLst>
          </p:cNvPr>
          <p:cNvGrpSpPr/>
          <p:nvPr/>
        </p:nvGrpSpPr>
        <p:grpSpPr>
          <a:xfrm>
            <a:off x="1592355" y="1844273"/>
            <a:ext cx="3643703" cy="1940087"/>
            <a:chOff x="1066847" y="1336124"/>
            <a:chExt cx="4008073" cy="213409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FCDFCA2-F78B-9B4F-92AA-9162A43D8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847" y="1336124"/>
              <a:ext cx="4008073" cy="2134096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1C1C208-651B-E447-AC9C-144417841FB5}"/>
                </a:ext>
              </a:extLst>
            </p:cNvPr>
            <p:cNvSpPr/>
            <p:nvPr/>
          </p:nvSpPr>
          <p:spPr>
            <a:xfrm>
              <a:off x="1066847" y="1920240"/>
              <a:ext cx="259033" cy="145178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914400" eaLnBrk="1" hangingPunct="1"/>
              <a:endParaRPr lang="en-US" sz="1400" b="1" dirty="0">
                <a:latin typeface="+mj-lt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81A05AA-0471-7744-A7E0-43A504DA6448}"/>
                </a:ext>
              </a:extLst>
            </p:cNvPr>
            <p:cNvSpPr/>
            <p:nvPr/>
          </p:nvSpPr>
          <p:spPr>
            <a:xfrm>
              <a:off x="3009947" y="2560320"/>
              <a:ext cx="259033" cy="81170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914400" eaLnBrk="1" hangingPunct="1"/>
              <a:endParaRPr lang="en-US" sz="1400" b="1" dirty="0">
                <a:latin typeface="+mj-lt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89DFEAB-F62A-FF43-85F8-2D92146ABB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4106" y="4479617"/>
            <a:ext cx="3680201" cy="1549559"/>
          </a:xfrm>
          <a:prstGeom prst="rect">
            <a:avLst/>
          </a:prstGeom>
        </p:spPr>
      </p:pic>
      <p:sp>
        <p:nvSpPr>
          <p:cNvPr id="116" name="Rectangle 115">
            <a:extLst>
              <a:ext uri="{FF2B5EF4-FFF2-40B4-BE49-F238E27FC236}">
                <a16:creationId xmlns:a16="http://schemas.microsoft.com/office/drawing/2014/main" id="{8253CEDB-C2EC-764E-8E31-CCF40F7BC1FA}"/>
              </a:ext>
            </a:extLst>
          </p:cNvPr>
          <p:cNvSpPr/>
          <p:nvPr/>
        </p:nvSpPr>
        <p:spPr>
          <a:xfrm>
            <a:off x="819398" y="3886460"/>
            <a:ext cx="5189616" cy="480171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OF BEVERAGES ARE BOUGHT </a:t>
            </a:r>
            <a:b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THE WORKPLACE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CEFD4ED-98F8-5443-97A0-A7A6F42DEE39}"/>
              </a:ext>
            </a:extLst>
          </p:cNvPr>
          <p:cNvSpPr/>
          <p:nvPr/>
        </p:nvSpPr>
        <p:spPr>
          <a:xfrm>
            <a:off x="6182986" y="3886460"/>
            <a:ext cx="5189616" cy="480171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THE PRIZE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DD7BDAA-A3A9-9F4E-8EE5-08F1BE2685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3684" y="1830367"/>
            <a:ext cx="4048221" cy="1855886"/>
          </a:xfrm>
          <a:prstGeom prst="rect">
            <a:avLst/>
          </a:prstGeom>
        </p:spPr>
      </p:pic>
      <p:sp>
        <p:nvSpPr>
          <p:cNvPr id="26" name="Triangle 25">
            <a:extLst>
              <a:ext uri="{FF2B5EF4-FFF2-40B4-BE49-F238E27FC236}">
                <a16:creationId xmlns:a16="http://schemas.microsoft.com/office/drawing/2014/main" id="{0B9C913E-AD01-064B-B1EB-B1FAFFE5380E}"/>
              </a:ext>
            </a:extLst>
          </p:cNvPr>
          <p:cNvSpPr/>
          <p:nvPr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01F76986-ED87-3D4E-A959-AE4163BCC2F3}"/>
              </a:ext>
            </a:extLst>
          </p:cNvPr>
          <p:cNvSpPr/>
          <p:nvPr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2925229-4AE9-4C43-AF6A-707AD9B8B9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4AAF5FC-1153-9A4B-837D-C9AEF6E92AF5}"/>
              </a:ext>
            </a:extLst>
          </p:cNvPr>
          <p:cNvSpPr/>
          <p:nvPr/>
        </p:nvSpPr>
        <p:spPr>
          <a:xfrm>
            <a:off x="8306428" y="4999899"/>
            <a:ext cx="3087946" cy="10663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endParaRPr lang="en-US" sz="1400" b="1" dirty="0">
              <a:latin typeface="+mj-lt"/>
            </a:endParaRPr>
          </a:p>
        </p:txBody>
      </p:sp>
      <p:pic>
        <p:nvPicPr>
          <p:cNvPr id="32" name="Picture 31" descr="1.png">
            <a:extLst>
              <a:ext uri="{FF2B5EF4-FFF2-40B4-BE49-F238E27FC236}">
                <a16:creationId xmlns:a16="http://schemas.microsoft.com/office/drawing/2014/main" id="{9B028BFF-BDC5-844E-989D-1E77794C76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848" y="519378"/>
            <a:ext cx="570090" cy="67616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B78AFC9-C39B-1448-99C7-821B8C539383}"/>
              </a:ext>
            </a:extLst>
          </p:cNvPr>
          <p:cNvSpPr/>
          <p:nvPr/>
        </p:nvSpPr>
        <p:spPr>
          <a:xfrm>
            <a:off x="4481905" y="4950541"/>
            <a:ext cx="742933" cy="10554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ffra Corp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FBAD2B6-F306-224D-8B20-B8B474D5439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0789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THE BIG IDEA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91796D-AFC0-894A-88B1-71B2E6E9EBEA}"/>
              </a:ext>
            </a:extLst>
          </p:cNvPr>
          <p:cNvSpPr txBox="1"/>
          <p:nvPr/>
        </p:nvSpPr>
        <p:spPr>
          <a:xfrm>
            <a:off x="742865" y="1335652"/>
            <a:ext cx="9946906" cy="4505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19361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incidence by leveraging full portfolio</a:t>
            </a:r>
          </a:p>
          <a:p>
            <a:pPr lvl="0" defTabSz="819361">
              <a:lnSpc>
                <a:spcPct val="90000"/>
              </a:lnSpc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focusing on outlets in proximity to work place</a:t>
            </a:r>
          </a:p>
          <a:p>
            <a:pPr lvl="0">
              <a:defRPr/>
            </a:pP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1600" dirty="0">
              <a:solidFill>
                <a:srgbClr val="A136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16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Examples:</a:t>
            </a:r>
          </a:p>
          <a:p>
            <a:pPr lvl="0">
              <a:defRPr/>
            </a:pP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our assortment presence we will drive consumer consumption which will increase your profit for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xx%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bring you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Euro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annually</a:t>
            </a: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By introducing water in your offer you can increase your sold volume for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x%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revenue for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x%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annually </a:t>
            </a: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By introducing combo drink deal you can increase spend per head which will drive transaction growth for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xx%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annual profit growth of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Euro</a:t>
            </a:r>
          </a:p>
          <a:p>
            <a:pPr lvl="0" defTabSz="819361">
              <a:lnSpc>
                <a:spcPct val="90000"/>
              </a:lnSpc>
              <a:defRPr/>
            </a:pP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81DA33-9E8C-7A4A-BD10-96D896C27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421" y="508677"/>
            <a:ext cx="581339" cy="6843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1E217D-AD14-2C4C-B8F4-D388559FDD6C}"/>
              </a:ext>
            </a:extLst>
          </p:cNvPr>
          <p:cNvSpPr txBox="1"/>
          <p:nvPr/>
        </p:nvSpPr>
        <p:spPr>
          <a:xfrm>
            <a:off x="723157" y="6443761"/>
            <a:ext cx="3904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srgbClr val="000000"/>
                </a:solidFill>
                <a:latin typeface="Effra Corp"/>
              </a:rPr>
              <a:t>Localize content with country SKUs and activation examples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3D193AA-C8EA-5B4F-8FE5-358EDDCDB54B}"/>
              </a:ext>
            </a:extLst>
          </p:cNvPr>
          <p:cNvSpPr/>
          <p:nvPr/>
        </p:nvSpPr>
        <p:spPr>
          <a:xfrm>
            <a:off x="431790" y="6421989"/>
            <a:ext cx="311075" cy="320847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E4FBC4-C485-A041-A2E9-7EB0BDB34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51" y="2077884"/>
            <a:ext cx="4993906" cy="16845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756E0-F9A6-4149-86E6-A86D53B181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62E2EE33-96CE-104A-83DA-9DA271E7E8D6}"/>
              </a:ext>
            </a:extLst>
          </p:cNvPr>
          <p:cNvSpPr/>
          <p:nvPr/>
        </p:nvSpPr>
        <p:spPr>
          <a:xfrm>
            <a:off x="5584501" y="2204909"/>
            <a:ext cx="553516" cy="541670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4145946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29">
            <a:extLst>
              <a:ext uri="{FF2B5EF4-FFF2-40B4-BE49-F238E27FC236}">
                <a16:creationId xmlns:a16="http://schemas.microsoft.com/office/drawing/2014/main" id="{405AB017-A01E-1040-8C87-1CCD304DF313}"/>
              </a:ext>
            </a:extLst>
          </p:cNvPr>
          <p:cNvSpPr/>
          <p:nvPr/>
        </p:nvSpPr>
        <p:spPr>
          <a:xfrm>
            <a:off x="387275" y="2448900"/>
            <a:ext cx="3560668" cy="33638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ot="0" spcFirstLastPara="0" vertOverflow="overflow" horzOverflow="overflow" vert="horz" wrap="square" lIns="43196" tIns="21598" rIns="43196" bIns="215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Start of day</a:t>
            </a:r>
          </a:p>
        </p:txBody>
      </p:sp>
      <p:sp>
        <p:nvSpPr>
          <p:cNvPr id="12" name="Rounded Rectangle 29">
            <a:extLst>
              <a:ext uri="{FF2B5EF4-FFF2-40B4-BE49-F238E27FC236}">
                <a16:creationId xmlns:a16="http://schemas.microsoft.com/office/drawing/2014/main" id="{215BEDB8-C8CA-074B-84A5-08116869B9C3}"/>
              </a:ext>
            </a:extLst>
          </p:cNvPr>
          <p:cNvSpPr/>
          <p:nvPr/>
        </p:nvSpPr>
        <p:spPr>
          <a:xfrm>
            <a:off x="4277632" y="2448900"/>
            <a:ext cx="3340898" cy="336380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ot="0" spcFirstLastPara="0" vertOverflow="overflow" horzOverflow="overflow" vert="horz" wrap="square" lIns="43196" tIns="21598" rIns="43196" bIns="215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Mid morning brake</a:t>
            </a:r>
          </a:p>
        </p:txBody>
      </p:sp>
      <p:sp>
        <p:nvSpPr>
          <p:cNvPr id="18" name="Rounded Rectangle 29">
            <a:extLst>
              <a:ext uri="{FF2B5EF4-FFF2-40B4-BE49-F238E27FC236}">
                <a16:creationId xmlns:a16="http://schemas.microsoft.com/office/drawing/2014/main" id="{4CB70DC2-964B-BF4D-9A01-6172EFE0C882}"/>
              </a:ext>
            </a:extLst>
          </p:cNvPr>
          <p:cNvSpPr/>
          <p:nvPr/>
        </p:nvSpPr>
        <p:spPr>
          <a:xfrm>
            <a:off x="7948219" y="2448900"/>
            <a:ext cx="3603701" cy="33638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ot="0" spcFirstLastPara="0" vertOverflow="overflow" horzOverflow="overflow" vert="horz" wrap="square" lIns="43196" tIns="21598" rIns="43196" bIns="215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Mid afternoon brake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F01D6EB-3802-1641-907E-B1094497E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75" y="2933509"/>
            <a:ext cx="3585781" cy="2193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834474-F1DE-D942-9F18-EA0F97E18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630" y="2933508"/>
            <a:ext cx="3340899" cy="22117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F72BB9-6205-A640-AB91-946917148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8219" y="2942461"/>
            <a:ext cx="3665298" cy="2239249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THE BIG IDEA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91796D-AFC0-894A-88B1-71B2E6E9EBEA}"/>
              </a:ext>
            </a:extLst>
          </p:cNvPr>
          <p:cNvSpPr txBox="1"/>
          <p:nvPr/>
        </p:nvSpPr>
        <p:spPr>
          <a:xfrm>
            <a:off x="742865" y="1335652"/>
            <a:ext cx="994690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19361">
              <a:lnSpc>
                <a:spcPct val="90000"/>
              </a:lnSpc>
              <a:defRPr/>
            </a:pPr>
            <a:r>
              <a:rPr lang="en-US" sz="16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portfolio choice (categories &amp; flavors) will cover different needs throughout the day</a:t>
            </a:r>
            <a:br>
              <a:rPr lang="en-US" sz="16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will drive traffic, incremental transactions &amp; revenues</a:t>
            </a:r>
            <a:endParaRPr lang="en-US" sz="1200" dirty="0">
              <a:solidFill>
                <a:srgbClr val="A136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2E2EE33-96CE-104A-83DA-9DA271E7E8D6}"/>
              </a:ext>
            </a:extLst>
          </p:cNvPr>
          <p:cNvSpPr/>
          <p:nvPr/>
        </p:nvSpPr>
        <p:spPr>
          <a:xfrm>
            <a:off x="10998404" y="1832512"/>
            <a:ext cx="553516" cy="541670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1E217D-AD14-2C4C-B8F4-D388559FDD6C}"/>
              </a:ext>
            </a:extLst>
          </p:cNvPr>
          <p:cNvSpPr txBox="1"/>
          <p:nvPr/>
        </p:nvSpPr>
        <p:spPr>
          <a:xfrm>
            <a:off x="723157" y="6443761"/>
            <a:ext cx="2887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srgbClr val="000000"/>
                </a:solidFill>
                <a:latin typeface="Effra Corp"/>
              </a:rPr>
              <a:t>Localize content based on country portfolio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3D193AA-C8EA-5B4F-8FE5-358EDDCDB54B}"/>
              </a:ext>
            </a:extLst>
          </p:cNvPr>
          <p:cNvSpPr/>
          <p:nvPr/>
        </p:nvSpPr>
        <p:spPr>
          <a:xfrm>
            <a:off x="431790" y="6421989"/>
            <a:ext cx="311075" cy="320847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pic>
        <p:nvPicPr>
          <p:cNvPr id="10" name="Picture 9" descr="3.png">
            <a:extLst>
              <a:ext uri="{FF2B5EF4-FFF2-40B4-BE49-F238E27FC236}">
                <a16:creationId xmlns:a16="http://schemas.microsoft.com/office/drawing/2014/main" id="{45910AD8-685A-F247-A6F3-1F1EED9377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632" y="508677"/>
            <a:ext cx="589941" cy="6843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16B4C6-3ED7-7246-BFFC-1B33CD3EE86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2483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HOW IT WORKS – RIGHT ACTIVATION &amp; EQUIPMENT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1E217D-AD14-2C4C-B8F4-D388559FDD6C}"/>
              </a:ext>
            </a:extLst>
          </p:cNvPr>
          <p:cNvSpPr txBox="1"/>
          <p:nvPr/>
        </p:nvSpPr>
        <p:spPr>
          <a:xfrm>
            <a:off x="723157" y="6443761"/>
            <a:ext cx="2887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srgbClr val="000000"/>
                </a:solidFill>
                <a:latin typeface="Effra Corp"/>
              </a:rPr>
              <a:t>Localize content based on country portfolio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3D193AA-C8EA-5B4F-8FE5-358EDDCDB54B}"/>
              </a:ext>
            </a:extLst>
          </p:cNvPr>
          <p:cNvSpPr/>
          <p:nvPr/>
        </p:nvSpPr>
        <p:spPr>
          <a:xfrm>
            <a:off x="431790" y="6421989"/>
            <a:ext cx="311075" cy="320847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pic>
        <p:nvPicPr>
          <p:cNvPr id="10" name="Picture 9" descr="3.png">
            <a:extLst>
              <a:ext uri="{FF2B5EF4-FFF2-40B4-BE49-F238E27FC236}">
                <a16:creationId xmlns:a16="http://schemas.microsoft.com/office/drawing/2014/main" id="{45910AD8-685A-F247-A6F3-1F1EED9377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632" y="508677"/>
            <a:ext cx="589941" cy="68436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8B3184F-AE73-824B-9B73-F7E2C5D7CFFA}"/>
              </a:ext>
            </a:extLst>
          </p:cNvPr>
          <p:cNvSpPr txBox="1">
            <a:spLocks/>
          </p:cNvSpPr>
          <p:nvPr/>
        </p:nvSpPr>
        <p:spPr>
          <a:xfrm>
            <a:off x="719511" y="1260324"/>
            <a:ext cx="3913450" cy="357293"/>
          </a:xfrm>
          <a:prstGeom prst="rect">
            <a:avLst/>
          </a:prstGeom>
          <a:solidFill>
            <a:srgbClr val="A1362F"/>
          </a:solidFill>
          <a:ln>
            <a:solidFill>
              <a:srgbClr val="A1362F"/>
            </a:solidFill>
          </a:ln>
        </p:spPr>
        <p:txBody>
          <a:bodyPr lIns="36000" tIns="36000" rIns="36000" bIns="36000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600" b="1">
                <a:solidFill>
                  <a:srgbClr val="C0000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586021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6pPr>
            <a:lvl7pPr marL="117204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7pPr>
            <a:lvl8pPr marL="175806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8pPr>
            <a:lvl9pPr marL="234408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9pPr>
          </a:lstStyle>
          <a:p>
            <a:pPr lvl="0" algn="ctr"/>
            <a:r>
              <a:rPr lang="fr-FR" sz="1600" b="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Kiosk Merch. standards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D3904E1-E3EA-9548-A19B-4B49368D7C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2"/>
          <a:stretch/>
        </p:blipFill>
        <p:spPr>
          <a:xfrm>
            <a:off x="719510" y="1727968"/>
            <a:ext cx="3913450" cy="447331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531768DA-4A0B-5040-8783-628AA3A13BF3}"/>
              </a:ext>
            </a:extLst>
          </p:cNvPr>
          <p:cNvSpPr txBox="1">
            <a:spLocks/>
          </p:cNvSpPr>
          <p:nvPr/>
        </p:nvSpPr>
        <p:spPr>
          <a:xfrm>
            <a:off x="4796211" y="1260324"/>
            <a:ext cx="3913450" cy="357293"/>
          </a:xfrm>
          <a:prstGeom prst="rect">
            <a:avLst/>
          </a:prstGeom>
          <a:solidFill>
            <a:srgbClr val="A1362F"/>
          </a:solidFill>
          <a:ln>
            <a:solidFill>
              <a:srgbClr val="A1362F"/>
            </a:solidFill>
          </a:ln>
        </p:spPr>
        <p:txBody>
          <a:bodyPr lIns="36000" tIns="36000" rIns="36000" bIns="36000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600" b="1">
                <a:solidFill>
                  <a:srgbClr val="C0000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586021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6pPr>
            <a:lvl7pPr marL="117204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7pPr>
            <a:lvl8pPr marL="175806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8pPr>
            <a:lvl9pPr marL="234408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9pPr>
          </a:lstStyle>
          <a:p>
            <a:pPr lvl="0" algn="ctr"/>
            <a:r>
              <a:rPr lang="fr-FR" sz="1600" b="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Station Merch. standards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FAACBD-D0E2-BD4D-AE93-405ADA8B29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14"/>
          <a:stretch/>
        </p:blipFill>
        <p:spPr>
          <a:xfrm>
            <a:off x="4796210" y="1727968"/>
            <a:ext cx="3913450" cy="447331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0208627-24B4-BD4B-99A7-27186A6E12D1}"/>
              </a:ext>
            </a:extLst>
          </p:cNvPr>
          <p:cNvSpPr/>
          <p:nvPr/>
        </p:nvSpPr>
        <p:spPr>
          <a:xfrm>
            <a:off x="8872910" y="1727968"/>
            <a:ext cx="2350261" cy="255454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Markets should develop their own merchandising standards based on opportunities in the market and customer specifics, always with the objective to offer enough choice to consumers</a:t>
            </a:r>
            <a:endParaRPr lang="en-US" sz="1600" dirty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56D80E8-20CC-0541-8185-250C605867FA}"/>
              </a:ext>
            </a:extLst>
          </p:cNvPr>
          <p:cNvSpPr/>
          <p:nvPr/>
        </p:nvSpPr>
        <p:spPr>
          <a:xfrm>
            <a:off x="10819086" y="2204909"/>
            <a:ext cx="553516" cy="541670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144BA5-9A2A-0E44-9586-73134B7701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3334958"/>
      </p:ext>
    </p:extLst>
  </p:cSld>
  <p:clrMapOvr>
    <a:masterClrMapping/>
  </p:clrMapOvr>
</p:sld>
</file>

<file path=ppt/theme/theme1.xml><?xml version="1.0" encoding="utf-8"?>
<a:theme xmlns:a="http://schemas.openxmlformats.org/drawingml/2006/main" name="MID MORN BREAK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1943</TotalTime>
  <Words>971</Words>
  <Application>Microsoft Office PowerPoint</Application>
  <PresentationFormat>Widescreen</PresentationFormat>
  <Paragraphs>231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Arial</vt:lpstr>
      <vt:lpstr>Arial Black</vt:lpstr>
      <vt:lpstr>Arial Rounded MT Bold</vt:lpstr>
      <vt:lpstr>Calibri</vt:lpstr>
      <vt:lpstr>Calibri Light</vt:lpstr>
      <vt:lpstr>Effra Corp</vt:lpstr>
      <vt:lpstr>Verdana</vt:lpstr>
      <vt:lpstr>MID MORN BREAK TITLE</vt:lpstr>
      <vt:lpstr>Custom Design</vt:lpstr>
      <vt:lpstr>1_Custom Design</vt:lpstr>
      <vt:lpstr>2_Custom Design</vt:lpstr>
      <vt:lpstr>3_Custom Design</vt:lpstr>
      <vt:lpstr>6_Custom Design</vt:lpstr>
      <vt:lpstr>BLANK</vt:lpstr>
      <vt:lpstr>STANDARD BACKGROUND</vt:lpstr>
      <vt:lpstr>1_STANDARD BACKGROUND</vt:lpstr>
      <vt:lpstr>3_STANDARD BACKGROUND</vt:lpstr>
      <vt:lpstr>2_STANDARD BACKGROUND</vt:lpstr>
      <vt:lpstr>4_STANDARD BACKGROUND</vt:lpstr>
      <vt:lpstr>5_STANDARD BACKGROUND</vt:lpstr>
      <vt:lpstr>4_Custom Design</vt:lpstr>
      <vt:lpstr>5_Custom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Rebekah Heineke</dc:creator>
  <cp:lastModifiedBy>Shelley Scammell</cp:lastModifiedBy>
  <cp:revision>225</cp:revision>
  <cp:lastPrinted>2018-03-05T14:46:17Z</cp:lastPrinted>
  <dcterms:created xsi:type="dcterms:W3CDTF">2018-03-05T10:15:35Z</dcterms:created>
  <dcterms:modified xsi:type="dcterms:W3CDTF">2018-09-13T11:44:55Z</dcterms:modified>
</cp:coreProperties>
</file>